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5"/>
  </p:notesMasterIdLst>
  <p:sldIdLst>
    <p:sldId id="256" r:id="rId2"/>
    <p:sldId id="282" r:id="rId3"/>
    <p:sldId id="305" r:id="rId4"/>
    <p:sldId id="307" r:id="rId5"/>
    <p:sldId id="300" r:id="rId6"/>
    <p:sldId id="301" r:id="rId7"/>
    <p:sldId id="283" r:id="rId8"/>
    <p:sldId id="284" r:id="rId9"/>
    <p:sldId id="285" r:id="rId10"/>
    <p:sldId id="302" r:id="rId11"/>
    <p:sldId id="293" r:id="rId12"/>
    <p:sldId id="304" r:id="rId13"/>
    <p:sldId id="30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E84133-380F-D6CB-BEAF-B31569D6361E}" name="David Vondra" initials="DV" userId="S::david.vondra@insighters.cz::faa95a73-939f-4b5d-9646-e1198b15b25a" providerId="AD"/>
  <p188:author id="{4844D434-2D81-D7A8-6368-12B76490285A}" name="Barbora Jermanová" initials="BJ" userId="S::barbora.jermanova@insighters.cz::37ddd7d6-7886-4b59-af10-34b15564b1f7" providerId="AD"/>
  <p188:author id="{D934D4C0-BD81-AAD3-2443-B9E9784BD8F4}" name="Guest User" initials="GU" userId="S::urn:spo:anon#af2da6220d4f8087f929236c443458fd3842adf42defb77bd30d75ababdaf5fc::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Hubatka" initials="OH" lastIdx="3" clrIdx="0">
    <p:extLst>
      <p:ext uri="{19B8F6BF-5375-455C-9EA6-DF929625EA0E}">
        <p15:presenceInfo xmlns:p15="http://schemas.microsoft.com/office/powerpoint/2012/main" userId="S::ondrej.hubatka@insighters.cz::8dff2c82-0dc9-481d-836b-fc665c6c0d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843C0C"/>
    <a:srgbClr val="A9D18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Tmavý sty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C451F-EF79-4CE3-967D-A8CB81D94FE6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DD3AD-FD3D-4E96-80F3-854C195A7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14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DD3AD-FD3D-4E96-80F3-854C195A7DA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85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DD3AD-FD3D-4E96-80F3-854C195A7DA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8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DD3AD-FD3D-4E96-80F3-854C195A7D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93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AD20D-AC64-084B-8D17-72C1D7FDC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1FA489-8091-F64E-BA86-0E813F40B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2CD64B-693C-BF45-99F7-89D9A4ED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FAB629-32D1-0546-AE8D-6AEC0B565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4C0A6-960E-D043-B50B-CC37D5A8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04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A9285-5488-FA49-B2ED-4DA151E79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CE6579-9AC5-4B40-9578-87DAF86CD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F73831-D9FD-714B-8807-A95979E8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400318-C4E9-084A-AA7A-1865FEBC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607294-D415-4747-A1A0-7EE40806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2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AF71C0-1AFC-7A43-A0ED-B36005C16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4B000A-3809-C44D-91D2-07E13B9C9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8499E-97B7-6B48-A510-5F24850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89E89-5E36-6C46-8750-107EFD30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162BE-0B41-9645-874B-54AF2877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74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805FFA-D692-3F4E-B103-459CE966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80A24-F39D-4448-A60D-6EC3AB4B8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347023-7A64-D745-84C9-CC027CE17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52255E-91D8-884E-95A2-72061B31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958023-3761-D941-B86C-F968A27B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64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DB75D-6A80-3E42-AC28-A1950071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E474E8-7D9A-0D48-A3B8-F23F29718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B2F88-DC20-BA4E-9FAA-70FF86C3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43539-8012-9941-9C7E-E9C4E214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D91F60-B483-1040-819C-D79F2D478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27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D77C6-7727-F24F-9340-B911AA9B0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B3C9FB-1931-5B4F-8210-2E97E9172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FA3926-434B-0E44-B3EF-2A300882A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AF70B4-6303-064D-B231-3AD19ABDC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DBD343-2DCA-C74A-9CE1-74C4579E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9C2537-7BB2-7247-A975-393677E6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16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4EC01-245E-BA47-B5A2-881DB6B6D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24A210-BA4F-8641-99F6-80B3A1C86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5CF52B-5F6A-1C42-835D-F2FB22231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6028653-9C3F-684D-B5C9-859371831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F124FBE-3612-A249-AC0D-4D0FE5967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807EF7-761E-CB4B-930A-091151D97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F43AED-D339-4544-83AA-1765152A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F86324-516B-E240-AA17-4876277F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12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E52EA-DC55-2343-9E62-0EED5F9A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1823C4-4A44-4843-882A-96DC93F1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C1DB6CA-F7EE-E04E-845A-5D38B4292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F3A54B-EE3D-8D4F-B045-BAEC59DF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12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B17BF9-5E8C-564A-809A-D05F49F6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DB07A2-0DE3-7447-85C1-8160521F7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E555E1-6278-0A4F-BEE1-649EA909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3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2854A-06A2-5E46-B578-353AD123A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261A26-FC24-D34C-8D88-5513A70B2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C9D236-ED0B-EC46-AE45-342367877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A3D19E-4F6C-2947-8CDB-385C7E54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0B572C-5ECA-E749-ADE6-5CDE8848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69B510-4E0E-FA45-AB06-4FF6146F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00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31AA6-FF92-7D4F-B35F-91AD5365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F2075F-E87F-0C49-936B-2779BB69A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5AAC13-C150-0643-BB76-EFCE2667C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014DBF-38F8-6F46-BF1C-03C642C26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A371DE-8638-AC4C-AE15-4A3B850E5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E2C5F9-13F8-2442-8E7A-732E843A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7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3F12B76-5AD3-9943-B24F-99C846B14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457F6F-16B3-E645-A8A0-DA89ABFE8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CB877C-C09E-2D4B-BA1F-51F516428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C5B45-6BFE-D84F-8FA2-A0DFE26D6F94}" type="datetimeFigureOut">
              <a:rPr lang="cs-CZ" smtClean="0"/>
              <a:t>06.04.2022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588830-151D-2248-A564-0D431A5D2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71240E-E85C-8C44-B7C4-B8DB0F140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2ADC-F629-9143-8B4F-D33A50DA5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70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8729F691-C250-4BD6-82E9-A0D8CAB8B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3" y="2656703"/>
            <a:ext cx="8020050" cy="566737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7FF0B34-4AF6-A248-BD8B-7F72857CF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9601" y="2656703"/>
            <a:ext cx="4772795" cy="772297"/>
          </a:xfrm>
        </p:spPr>
        <p:txBody>
          <a:bodyPr>
            <a:noAutofit/>
          </a:bodyPr>
          <a:lstStyle/>
          <a:p>
            <a:r>
              <a:rPr lang="cs-CZ" sz="4800" b="1" spc="300">
                <a:solidFill>
                  <a:srgbClr val="E30613"/>
                </a:solidFill>
                <a:latin typeface="+mn-lt"/>
                <a:ea typeface="Verdana" panose="020B0604030504040204" pitchFamily="34" charset="0"/>
                <a:cs typeface="Segoe UI Semibold" panose="020B0702040204020203" pitchFamily="34" charset="0"/>
              </a:rPr>
              <a:t>MEDIAKIT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287D1D9-013F-4880-A587-06C0B27E0EC7}"/>
              </a:ext>
            </a:extLst>
          </p:cNvPr>
          <p:cNvSpPr/>
          <p:nvPr/>
        </p:nvSpPr>
        <p:spPr>
          <a:xfrm>
            <a:off x="0" y="2911560"/>
            <a:ext cx="4287794" cy="263354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372CC30-7E26-4CD1-A5D1-1E16E755F221}"/>
              </a:ext>
            </a:extLst>
          </p:cNvPr>
          <p:cNvSpPr/>
          <p:nvPr/>
        </p:nvSpPr>
        <p:spPr>
          <a:xfrm>
            <a:off x="7727092" y="2910788"/>
            <a:ext cx="4464908" cy="263354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246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7" y="654330"/>
            <a:ext cx="7937724" cy="659340"/>
          </a:xfrm>
        </p:spPr>
        <p:txBody>
          <a:bodyPr>
            <a:noAutofit/>
          </a:bodyPr>
          <a:lstStyle/>
          <a:p>
            <a:r>
              <a:rPr lang="cs-CZ" sz="2800" b="1" spc="150">
                <a:solidFill>
                  <a:srgbClr val="E30613"/>
                </a:solidFill>
                <a:latin typeface="+mn-lt"/>
              </a:rPr>
              <a:t>CENÍKOVÉ HODNOTY</a:t>
            </a: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itle 112">
            <a:extLst>
              <a:ext uri="{FF2B5EF4-FFF2-40B4-BE49-F238E27FC236}">
                <a16:creationId xmlns:a16="http://schemas.microsoft.com/office/drawing/2014/main" id="{FBC5CA0A-1198-4E85-A0A8-5187DD77A1A8}"/>
              </a:ext>
            </a:extLst>
          </p:cNvPr>
          <p:cNvSpPr txBox="1">
            <a:spLocks/>
          </p:cNvSpPr>
          <p:nvPr/>
        </p:nvSpPr>
        <p:spPr>
          <a:xfrm>
            <a:off x="1455529" y="3312477"/>
            <a:ext cx="9280942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3600" b="1" spc="150">
                <a:latin typeface="+mn-lt"/>
              </a:rPr>
              <a:t> </a:t>
            </a:r>
            <a:r>
              <a:rPr lang="cs-CZ" sz="3600" b="1" spc="150" err="1">
                <a:latin typeface="+mn-lt"/>
              </a:rPr>
              <a:t>Výsledky</a:t>
            </a:r>
            <a:r>
              <a:rPr lang="cs-CZ" sz="3600" b="1" spc="150">
                <a:latin typeface="+mn-lt"/>
              </a:rPr>
              <a:t> průzkumu </a:t>
            </a:r>
            <a:r>
              <a:rPr lang="cs-CZ" sz="3600" b="1" spc="150" err="1">
                <a:latin typeface="+mn-lt"/>
              </a:rPr>
              <a:t>hodinových</a:t>
            </a:r>
            <a:r>
              <a:rPr lang="cs-CZ" sz="3600" b="1" spc="150">
                <a:latin typeface="+mn-lt"/>
              </a:rPr>
              <a:t> sazeb </a:t>
            </a:r>
            <a:br>
              <a:rPr lang="cs-CZ" sz="3600" b="1" spc="150">
                <a:latin typeface="+mn-lt"/>
              </a:rPr>
            </a:br>
            <a:r>
              <a:rPr lang="cs-CZ" sz="3600" b="1" spc="150">
                <a:latin typeface="+mn-lt"/>
              </a:rPr>
              <a:t>leden 2022 a souvislosti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2269000-8ABB-469D-A7CE-68C17FC6F1F5}"/>
              </a:ext>
            </a:extLst>
          </p:cNvPr>
          <p:cNvSpPr/>
          <p:nvPr/>
        </p:nvSpPr>
        <p:spPr>
          <a:xfrm>
            <a:off x="5104731" y="4317963"/>
            <a:ext cx="1982538" cy="12828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6324229-C7AC-4DA2-A27F-58C7BD12446F}"/>
              </a:ext>
            </a:extLst>
          </p:cNvPr>
          <p:cNvSpPr/>
          <p:nvPr/>
        </p:nvSpPr>
        <p:spPr>
          <a:xfrm>
            <a:off x="5104731" y="2468161"/>
            <a:ext cx="1982538" cy="12828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126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6" y="897579"/>
            <a:ext cx="8153531" cy="6593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b="1" spc="150">
                <a:solidFill>
                  <a:srgbClr val="E30613"/>
                </a:solidFill>
                <a:latin typeface="+mn-lt"/>
              </a:rPr>
              <a:t>HODINOVÉ SAZBY</a:t>
            </a:r>
            <a:br>
              <a:rPr lang="cs-CZ" sz="2800" b="1" spc="150">
                <a:solidFill>
                  <a:srgbClr val="E30613"/>
                </a:solidFill>
                <a:latin typeface="+mn-lt"/>
              </a:rPr>
            </a:br>
            <a:endParaRPr lang="cs-CZ" sz="2800" b="1" spc="150">
              <a:solidFill>
                <a:srgbClr val="E30613"/>
              </a:solidFill>
              <a:latin typeface="+mn-lt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4131733" y="851937"/>
            <a:ext cx="8703735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7F044BF1-E69C-4304-A109-A12D3F427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313" y="1565592"/>
            <a:ext cx="10515600" cy="448015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s-CZ" sz="2400" b="1">
                <a:ea typeface="+mn-lt"/>
                <a:cs typeface="+mn-lt"/>
              </a:rPr>
              <a:t>Průměrný růst sazeb oproti lednu 2021 je ve výši 5,5 % </a:t>
            </a:r>
            <a:endParaRPr lang="cs-CZ" sz="2400"/>
          </a:p>
          <a:p>
            <a:pPr marL="457200" indent="-457200"/>
            <a:r>
              <a:rPr lang="cs-CZ" sz="1600">
                <a:ea typeface="+mn-lt"/>
                <a:cs typeface="+mn-lt"/>
              </a:rPr>
              <a:t>Ve všech sledovaných oblastech došlo ke zvýšení sazeb. Důvodem je zejména míra inflace druhého pololetí roku 2021 a její stále rostoucí trend. </a:t>
            </a:r>
          </a:p>
          <a:p>
            <a:pPr marL="457200" indent="-457200"/>
            <a:r>
              <a:rPr lang="cs-CZ" sz="1600">
                <a:ea typeface="+mn-lt"/>
                <a:cs typeface="+mn-lt"/>
              </a:rPr>
              <a:t>Dle očekávaní roste reklamní trh zejména v oblastech s vyšší mírou vstupů náchylných právě na inflaci (cena práce, </a:t>
            </a:r>
            <a:br>
              <a:rPr lang="cs-CZ" sz="1600">
                <a:ea typeface="+mn-lt"/>
                <a:cs typeface="+mn-lt"/>
              </a:rPr>
            </a:br>
            <a:r>
              <a:rPr lang="cs-CZ" sz="1600">
                <a:ea typeface="+mn-lt"/>
                <a:cs typeface="+mn-lt"/>
              </a:rPr>
              <a:t>cena energie a materiály nutné pro reklamní produkci). </a:t>
            </a:r>
          </a:p>
          <a:p>
            <a:pPr marL="457200" indent="-457200"/>
            <a:r>
              <a:rPr lang="cs-CZ" sz="1600">
                <a:cs typeface="Calibri"/>
              </a:rPr>
              <a:t>Nejvyšší růst vykazují práce, kde je vysoká přidaná hodnota práce - seniorní a digitální pozice.</a:t>
            </a:r>
            <a:endParaRPr lang="cs-CZ" sz="1600">
              <a:ea typeface="Calibri"/>
              <a:cs typeface="Calibri"/>
            </a:endParaRPr>
          </a:p>
          <a:p>
            <a:pPr marL="0" indent="0">
              <a:buNone/>
            </a:pPr>
            <a:r>
              <a:rPr lang="cs-CZ" sz="2400" b="1">
                <a:cs typeface="Calibri"/>
              </a:rPr>
              <a:t>Background</a:t>
            </a:r>
            <a:endParaRPr lang="cs-CZ" sz="2400" b="1">
              <a:ea typeface="Calibri"/>
              <a:cs typeface="Calibri"/>
            </a:endParaRPr>
          </a:p>
          <a:p>
            <a:pPr marL="457200" indent="-457200"/>
            <a:r>
              <a:rPr lang="cs-CZ" sz="1600">
                <a:cs typeface="Calibri"/>
              </a:rPr>
              <a:t>Průměrná míra inflace za rok 2021 činila 3,8 %.</a:t>
            </a:r>
            <a:endParaRPr lang="cs-CZ" sz="1600">
              <a:ea typeface="Calibri" panose="020F0502020204030204"/>
              <a:cs typeface="Calibri"/>
            </a:endParaRPr>
          </a:p>
          <a:p>
            <a:pPr marL="457200" indent="-457200"/>
            <a:r>
              <a:rPr lang="cs-CZ" sz="1600">
                <a:ea typeface="Calibri" panose="020F0502020204030204"/>
                <a:cs typeface="Calibri"/>
              </a:rPr>
              <a:t>Lednová makroekonomická predikce Ministerstva financí odhaduje ekonomický růst o 3,1 % a inflaci 8,5 %.</a:t>
            </a:r>
            <a:endParaRPr lang="cs-CZ" sz="1600">
              <a:cs typeface="Calibri"/>
            </a:endParaRPr>
          </a:p>
          <a:p>
            <a:pPr marL="457200" indent="-457200"/>
            <a:r>
              <a:rPr lang="cs-CZ" sz="1600">
                <a:cs typeface="Calibri"/>
              </a:rPr>
              <a:t>V oboru a ČR obecně přetrvává nízká míra nezaměstnanosti. Počet seniorních odborníků s letitou praxí se nezvyšuje z roku na rok. Zvyšující se poptávka a nároky nutí hledat komunikační agentury i v zahraničí.</a:t>
            </a:r>
            <a:endParaRPr lang="cs-CZ" sz="1600">
              <a:ea typeface="Calibri"/>
              <a:cs typeface="Calibri"/>
            </a:endParaRPr>
          </a:p>
          <a:p>
            <a:pPr marL="457200" indent="-457200"/>
            <a:r>
              <a:rPr lang="cs-CZ" sz="1600">
                <a:cs typeface="Calibri"/>
              </a:rPr>
              <a:t>Válka na Ukrajině: Na pracovní trh ČR se dostávají i ukrajinští profesionálové, alespoň ti, pro něž jazyk není překážkou práce - techničtí a vizuální odborníci.</a:t>
            </a:r>
            <a:r>
              <a:rPr lang="cs-CZ" sz="1500">
                <a:cs typeface="Calibri"/>
              </a:rPr>
              <a:t> </a:t>
            </a:r>
            <a:endParaRPr lang="cs-CZ" sz="1500">
              <a:ea typeface="Calibri"/>
              <a:cs typeface="Calibri"/>
            </a:endParaRPr>
          </a:p>
          <a:p>
            <a:pPr marL="457200" indent="-457200"/>
            <a:endParaRPr lang="cs-CZ" sz="2000">
              <a:ea typeface="+mn-lt"/>
              <a:cs typeface="+mn-lt"/>
            </a:endParaRPr>
          </a:p>
          <a:p>
            <a:pPr marL="0" indent="0" algn="r">
              <a:buNone/>
            </a:pPr>
            <a:r>
              <a:rPr lang="cs-CZ" sz="2000">
                <a:ea typeface="+mn-lt"/>
                <a:cs typeface="+mn-lt"/>
              </a:rPr>
              <a:t>                                                                 </a:t>
            </a:r>
            <a:r>
              <a:rPr lang="cs-CZ" sz="1500">
                <a:ea typeface="+mn-lt"/>
                <a:cs typeface="+mn-lt"/>
              </a:rPr>
              <a:t>                             Detailní přehled hodinových sazeb naleznete na www.aka.cz</a:t>
            </a:r>
            <a:endParaRPr lang="cs-CZ" sz="1500">
              <a:ea typeface="Calibri"/>
              <a:cs typeface="Calibri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B373D7B-D2B8-1DAE-140F-FD7EBD6B5849}"/>
              </a:ext>
            </a:extLst>
          </p:cNvPr>
          <p:cNvSpPr txBox="1"/>
          <p:nvPr/>
        </p:nvSpPr>
        <p:spPr>
          <a:xfrm>
            <a:off x="-423" y="6534942"/>
            <a:ext cx="304432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00"/>
              <a:t>Zdroj: Výzkum AKA</a:t>
            </a:r>
          </a:p>
        </p:txBody>
      </p:sp>
    </p:spTree>
    <p:extLst>
      <p:ext uri="{BB962C8B-B14F-4D97-AF65-F5344CB8AC3E}">
        <p14:creationId xmlns:p14="http://schemas.microsoft.com/office/powerpoint/2010/main" val="367692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7" y="654330"/>
            <a:ext cx="7937724" cy="659340"/>
          </a:xfrm>
        </p:spPr>
        <p:txBody>
          <a:bodyPr>
            <a:noAutofit/>
          </a:bodyPr>
          <a:lstStyle/>
          <a:p>
            <a:r>
              <a:rPr lang="cs-CZ" sz="2800" b="1" spc="150">
                <a:solidFill>
                  <a:srgbClr val="E30613"/>
                </a:solidFill>
                <a:latin typeface="+mn-lt"/>
                <a:cs typeface="Calibri"/>
              </a:rPr>
              <a:t>VEŘEJNÉ ZAKÁZKY</a:t>
            </a:r>
            <a:endParaRPr lang="cs-CZ" sz="2800" b="1" spc="150">
              <a:solidFill>
                <a:srgbClr val="E30613"/>
              </a:solidFill>
              <a:latin typeface="+mn-lt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itle 112">
            <a:extLst>
              <a:ext uri="{FF2B5EF4-FFF2-40B4-BE49-F238E27FC236}">
                <a16:creationId xmlns:a16="http://schemas.microsoft.com/office/drawing/2014/main" id="{FBC5CA0A-1198-4E85-A0A8-5187DD77A1A8}"/>
              </a:ext>
            </a:extLst>
          </p:cNvPr>
          <p:cNvSpPr txBox="1">
            <a:spLocks/>
          </p:cNvSpPr>
          <p:nvPr/>
        </p:nvSpPr>
        <p:spPr>
          <a:xfrm>
            <a:off x="1455529" y="3099330"/>
            <a:ext cx="9280942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3600" b="1" spc="150">
                <a:latin typeface="Calibri"/>
                <a:cs typeface="Calibri"/>
              </a:rPr>
              <a:t>Veřejné zakázky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2269000-8ABB-469D-A7CE-68C17FC6F1F5}"/>
              </a:ext>
            </a:extLst>
          </p:cNvPr>
          <p:cNvSpPr/>
          <p:nvPr/>
        </p:nvSpPr>
        <p:spPr>
          <a:xfrm>
            <a:off x="5104731" y="4317963"/>
            <a:ext cx="1982538" cy="12828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6324229-C7AC-4DA2-A27F-58C7BD12446F}"/>
              </a:ext>
            </a:extLst>
          </p:cNvPr>
          <p:cNvSpPr/>
          <p:nvPr/>
        </p:nvSpPr>
        <p:spPr>
          <a:xfrm>
            <a:off x="5104731" y="2468161"/>
            <a:ext cx="1982538" cy="12828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29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6" y="897579"/>
            <a:ext cx="8153531" cy="6593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b="1" spc="150">
                <a:solidFill>
                  <a:srgbClr val="E30613"/>
                </a:solidFill>
                <a:latin typeface="+mn-lt"/>
                <a:ea typeface="Calibri"/>
                <a:cs typeface="Calibri"/>
              </a:rPr>
              <a:t>VEŘEJNÉ ZAKÁZKY</a:t>
            </a:r>
            <a:br>
              <a:rPr lang="cs-CZ" sz="2800" b="1" spc="150">
                <a:latin typeface="+mn-lt"/>
              </a:rPr>
            </a:br>
            <a:endParaRPr lang="cs-CZ" sz="2800" b="1" spc="150">
              <a:solidFill>
                <a:srgbClr val="E30613"/>
              </a:solidFill>
              <a:latin typeface="+mn-lt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4131733" y="851937"/>
            <a:ext cx="8703735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obsah 2">
            <a:extLst>
              <a:ext uri="{FF2B5EF4-FFF2-40B4-BE49-F238E27FC236}">
                <a16:creationId xmlns:a16="http://schemas.microsoft.com/office/drawing/2014/main" id="{0D6162F0-1A27-C7C9-F7FB-CA92966180E8}"/>
              </a:ext>
            </a:extLst>
          </p:cNvPr>
          <p:cNvSpPr txBox="1">
            <a:spLocks/>
          </p:cNvSpPr>
          <p:nvPr/>
        </p:nvSpPr>
        <p:spPr>
          <a:xfrm>
            <a:off x="607368" y="1430198"/>
            <a:ext cx="11061939" cy="24421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500" b="1" dirty="0">
                <a:ea typeface="+mn-lt"/>
                <a:cs typeface="+mn-lt"/>
              </a:rPr>
              <a:t>Investice státu do komunikace byly nedostatečné</a:t>
            </a:r>
            <a:endParaRPr lang="cs-CZ" sz="2500" dirty="0">
              <a:ea typeface="+mn-lt"/>
              <a:cs typeface="+mn-lt"/>
            </a:endParaRPr>
          </a:p>
          <a:p>
            <a:pPr algn="just">
              <a:buFont typeface="Arial"/>
            </a:pPr>
            <a:r>
              <a:rPr lang="cs-CZ" sz="2000" dirty="0">
                <a:ea typeface="+mn-lt"/>
                <a:cs typeface="+mn-lt"/>
              </a:rPr>
              <a:t>Podíl veřejných zakázek činí pouze 1,5 % z celkového komunikačního trhu. </a:t>
            </a:r>
            <a:br>
              <a:rPr lang="cs-CZ" sz="2000" dirty="0">
                <a:ea typeface="+mn-lt"/>
                <a:cs typeface="+mn-lt"/>
              </a:rPr>
            </a:br>
            <a:r>
              <a:rPr lang="cs-CZ" sz="2000" dirty="0">
                <a:ea typeface="+mn-lt"/>
                <a:cs typeface="+mn-lt"/>
              </a:rPr>
              <a:t>Celkově bylo v roce 2021  zadáno ke zhotovení 686 zakázek v celkové výši 1,8 miliardy. U objemu vypsaných veřejných zakázek v oblasti komunikace došlo k meziročnímu růstu o pouhých 300 milionů korun.</a:t>
            </a:r>
          </a:p>
          <a:p>
            <a:pPr lvl="1" algn="just"/>
            <a:r>
              <a:rPr lang="cs-CZ" sz="1800" dirty="0">
                <a:ea typeface="+mn-lt"/>
                <a:cs typeface="+mn-lt"/>
              </a:rPr>
              <a:t>Česko zaostává za zeměmi západní Evropy, ve kterých tyto zakázky představují 15-20 % trhu. </a:t>
            </a:r>
            <a:br>
              <a:rPr lang="cs-CZ" sz="1800" dirty="0">
                <a:ea typeface="+mn-lt"/>
                <a:cs typeface="+mn-lt"/>
              </a:rPr>
            </a:br>
            <a:r>
              <a:rPr lang="cs-CZ" sz="1800" dirty="0">
                <a:ea typeface="+mn-lt"/>
                <a:cs typeface="+mn-lt"/>
              </a:rPr>
              <a:t>Slabá komunikace státu je dlouhodobý problém, který ještě umocnila pandemie, </a:t>
            </a:r>
            <a:br>
              <a:rPr lang="cs-CZ" sz="1800" dirty="0">
                <a:ea typeface="+mn-lt"/>
                <a:cs typeface="+mn-lt"/>
              </a:rPr>
            </a:br>
            <a:r>
              <a:rPr lang="cs-CZ" sz="1800" dirty="0">
                <a:ea typeface="+mn-lt"/>
                <a:cs typeface="+mn-lt"/>
              </a:rPr>
              <a:t>během které došlo k dramatickému poklesu.</a:t>
            </a:r>
          </a:p>
          <a:p>
            <a:pPr marL="0" indent="0" algn="just">
              <a:buNone/>
            </a:pPr>
            <a:endParaRPr lang="cs-CZ" sz="2500" b="1" dirty="0">
              <a:ea typeface="+mn-lt"/>
              <a:cs typeface="+mn-lt"/>
            </a:endParaRPr>
          </a:p>
          <a:p>
            <a:pPr lvl="1" algn="just"/>
            <a:endParaRPr lang="cs-CZ" sz="1800">
              <a:ea typeface="+mn-lt"/>
              <a:cs typeface="+mn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867821-024F-52D5-337C-3BEE2DF4822F}"/>
              </a:ext>
            </a:extLst>
          </p:cNvPr>
          <p:cNvSpPr txBox="1"/>
          <p:nvPr/>
        </p:nvSpPr>
        <p:spPr>
          <a:xfrm>
            <a:off x="-422" y="6534942"/>
            <a:ext cx="11815312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000"/>
              <a:t>Zdroj: Analýza společnosti CEEC </a:t>
            </a:r>
            <a:r>
              <a:rPr lang="cs-CZ" sz="1000" err="1"/>
              <a:t>Research</a:t>
            </a:r>
            <a:r>
              <a:rPr lang="cs-CZ" sz="1000"/>
              <a:t> pro Asociaci komunikačních agentur (AKA) a Asociaci public relations (APRA)</a:t>
            </a:r>
            <a:endParaRPr lang="cs-CZ" sz="1000">
              <a:cs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283DFD0-59C5-1434-8976-66650DA0C920}"/>
              </a:ext>
            </a:extLst>
          </p:cNvPr>
          <p:cNvSpPr txBox="1"/>
          <p:nvPr/>
        </p:nvSpPr>
        <p:spPr>
          <a:xfrm>
            <a:off x="658625" y="3871810"/>
            <a:ext cx="11002637" cy="26340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cs-CZ" sz="2500" b="1">
              <a:ea typeface="+mn-lt"/>
              <a:cs typeface="+mn-lt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cs-CZ" sz="2000" dirty="0">
                <a:ea typeface="+mn-lt"/>
                <a:cs typeface="+mn-lt"/>
              </a:rPr>
              <a:t>Problém je podle odborníků také v tom, že se stát nesnaží o systematickou komunikaci. </a:t>
            </a:r>
            <a:br>
              <a:rPr lang="cs-CZ" sz="2000" dirty="0">
                <a:ea typeface="+mn-lt"/>
                <a:cs typeface="+mn-lt"/>
              </a:rPr>
            </a:br>
            <a:r>
              <a:rPr lang="cs-CZ" sz="2000" dirty="0">
                <a:ea typeface="+mn-lt"/>
                <a:cs typeface="+mn-lt"/>
              </a:rPr>
              <a:t>Co do počtu, až 90 % všech veřejných zakázek v oblasti komunikace je zadáváno mimo režim zákona o zadávání veřejných zakázek (ZZVZ), mezi které spadají všechny zakázky do 2 milionů korun. 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cs-CZ" i="1" dirty="0">
                <a:ea typeface="+mn-lt"/>
                <a:cs typeface="+mn-lt"/>
              </a:rPr>
              <a:t>„V tomto objemu těžko sestavíte strategickou komunikační kampaň, kterou můžete efektivně komunikovat s veřejností. V těchto objemech se bavíme spíše o eventech, </a:t>
            </a:r>
            <a:br>
              <a:rPr lang="cs-CZ" i="1" dirty="0">
                <a:ea typeface="+mn-lt"/>
                <a:cs typeface="+mn-lt"/>
              </a:rPr>
            </a:br>
            <a:r>
              <a:rPr lang="cs-CZ" i="1" dirty="0">
                <a:ea typeface="+mn-lt"/>
                <a:cs typeface="+mn-lt"/>
              </a:rPr>
              <a:t>nákladech na tisk nebo například o vytvoření webových stránek,” </a:t>
            </a:r>
            <a:r>
              <a:rPr lang="cs-CZ" dirty="0">
                <a:ea typeface="+mn-lt"/>
                <a:cs typeface="+mn-lt"/>
              </a:rPr>
              <a:t>uvádí Lucie </a:t>
            </a:r>
            <a:r>
              <a:rPr lang="cs-CZ" dirty="0" err="1">
                <a:ea typeface="+mn-lt"/>
                <a:cs typeface="+mn-lt"/>
              </a:rPr>
              <a:t>Češpivová</a:t>
            </a:r>
            <a:r>
              <a:rPr lang="cs-CZ" dirty="0">
                <a:ea typeface="+mn-lt"/>
                <a:cs typeface="+mn-lt"/>
              </a:rPr>
              <a:t>. </a:t>
            </a:r>
            <a:endParaRPr lang="cs-CZ">
              <a:ea typeface="Calibri"/>
              <a:cs typeface="Calibri" panose="020F0502020204030204"/>
            </a:endParaRPr>
          </a:p>
          <a:p>
            <a:endParaRPr lang="cs-CZ"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E10368-2FEE-E0F9-24DF-7930D63EFCB3}"/>
              </a:ext>
            </a:extLst>
          </p:cNvPr>
          <p:cNvSpPr txBox="1"/>
          <p:nvPr/>
        </p:nvSpPr>
        <p:spPr>
          <a:xfrm>
            <a:off x="657624" y="3870812"/>
            <a:ext cx="8604737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cs-CZ" sz="2500" b="1">
                <a:ea typeface="+mn-lt"/>
                <a:cs typeface="+mn-lt"/>
              </a:rPr>
              <a:t>Vypisovaly se z 90 % malé zakázky s malým dopadem</a:t>
            </a:r>
            <a:endParaRPr lang="cs-CZ" sz="2500"/>
          </a:p>
          <a:p>
            <a:pPr algn="l"/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402506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7" y="654330"/>
            <a:ext cx="7937724" cy="659340"/>
          </a:xfrm>
        </p:spPr>
        <p:txBody>
          <a:bodyPr>
            <a:noAutofit/>
          </a:bodyPr>
          <a:lstStyle/>
          <a:p>
            <a:r>
              <a:rPr lang="cs-CZ" sz="2800" b="1" spc="150">
                <a:solidFill>
                  <a:srgbClr val="E30613"/>
                </a:solidFill>
                <a:latin typeface="+mn-lt"/>
              </a:rPr>
              <a:t>VELIKOST TRHU – AKTIVAČNÍ PRŮZKUM</a:t>
            </a: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3DC2F711-3DD5-4450-9C03-C741642FD422}"/>
              </a:ext>
            </a:extLst>
          </p:cNvPr>
          <p:cNvSpPr txBox="1"/>
          <p:nvPr/>
        </p:nvSpPr>
        <p:spPr>
          <a:xfrm>
            <a:off x="1374319" y="2066717"/>
            <a:ext cx="1861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spc="150"/>
              <a:t>METODIKA</a:t>
            </a:r>
          </a:p>
        </p:txBody>
      </p:sp>
      <p:sp>
        <p:nvSpPr>
          <p:cNvPr id="18" name="Title 112">
            <a:extLst>
              <a:ext uri="{FF2B5EF4-FFF2-40B4-BE49-F238E27FC236}">
                <a16:creationId xmlns:a16="http://schemas.microsoft.com/office/drawing/2014/main" id="{FBC5CA0A-1198-4E85-A0A8-5187DD77A1A8}"/>
              </a:ext>
            </a:extLst>
          </p:cNvPr>
          <p:cNvSpPr txBox="1">
            <a:spLocks/>
          </p:cNvSpPr>
          <p:nvPr/>
        </p:nvSpPr>
        <p:spPr>
          <a:xfrm>
            <a:off x="911447" y="1169727"/>
            <a:ext cx="7937724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spc="150">
                <a:latin typeface="+mn-lt"/>
              </a:rPr>
              <a:t>METODIKA VÝZKUMU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5BB5815-AF1F-436F-B84C-EF33ECA76619}"/>
              </a:ext>
            </a:extLst>
          </p:cNvPr>
          <p:cNvSpPr/>
          <p:nvPr/>
        </p:nvSpPr>
        <p:spPr>
          <a:xfrm flipV="1">
            <a:off x="766118" y="2599655"/>
            <a:ext cx="2806843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3" name="Grafický objekt 2" descr="Ozubená kola obrys">
            <a:extLst>
              <a:ext uri="{FF2B5EF4-FFF2-40B4-BE49-F238E27FC236}">
                <a16:creationId xmlns:a16="http://schemas.microsoft.com/office/drawing/2014/main" id="{21413763-E39C-41C3-91AD-E1D7AC8EE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264" y="1836731"/>
            <a:ext cx="754109" cy="754109"/>
          </a:xfrm>
          <a:prstGeom prst="rect">
            <a:avLst/>
          </a:prstGeom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29A9A588-10FF-4843-8ED1-43B93BB8D166}"/>
              </a:ext>
            </a:extLst>
          </p:cNvPr>
          <p:cNvSpPr/>
          <p:nvPr/>
        </p:nvSpPr>
        <p:spPr>
          <a:xfrm>
            <a:off x="537263" y="2754446"/>
            <a:ext cx="319935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Výzkum byl realizován prostřednictvím internetového sběru dat (CAWI)</a:t>
            </a:r>
            <a:b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Respondenti byli osloveni z klientské databáze Aktivačních agentur, interní databáze zpracovatele, databáze Blue Events a specifického Subpanelu českého národního panelu.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85C451C-0826-4F48-8D7F-E1C2F481AEFB}"/>
              </a:ext>
            </a:extLst>
          </p:cNvPr>
          <p:cNvSpPr txBox="1"/>
          <p:nvPr/>
        </p:nvSpPr>
        <p:spPr>
          <a:xfrm>
            <a:off x="1374319" y="4269369"/>
            <a:ext cx="1861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spc="150"/>
              <a:t>VZOREK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C983D94-0D42-4A84-8235-FDC3ACE31CC2}"/>
              </a:ext>
            </a:extLst>
          </p:cNvPr>
          <p:cNvSpPr/>
          <p:nvPr/>
        </p:nvSpPr>
        <p:spPr>
          <a:xfrm>
            <a:off x="537263" y="4957098"/>
            <a:ext cx="3199359" cy="4308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1100" err="1">
                <a:latin typeface="Verdana"/>
                <a:ea typeface="Verdana"/>
                <a:cs typeface="Arial"/>
              </a:rPr>
              <a:t>Analýza</a:t>
            </a:r>
            <a:r>
              <a:rPr lang="pl-PL" sz="1100">
                <a:latin typeface="Verdana"/>
                <a:ea typeface="Verdana"/>
                <a:cs typeface="Arial"/>
              </a:rPr>
              <a:t> dat </a:t>
            </a:r>
            <a:r>
              <a:rPr lang="pl-PL" sz="1100" err="1">
                <a:latin typeface="Verdana"/>
                <a:ea typeface="Verdana"/>
                <a:cs typeface="Arial"/>
              </a:rPr>
              <a:t>byla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uskutečněna</a:t>
            </a:r>
            <a:r>
              <a:rPr lang="pl-PL" sz="1100">
                <a:latin typeface="Verdana"/>
                <a:ea typeface="Verdana"/>
                <a:cs typeface="Arial"/>
              </a:rPr>
              <a:t> na </a:t>
            </a:r>
            <a:r>
              <a:rPr lang="pl-PL" sz="1100" err="1">
                <a:latin typeface="Verdana"/>
                <a:ea typeface="Verdana"/>
                <a:cs typeface="Arial"/>
              </a:rPr>
              <a:t>vzorku</a:t>
            </a:r>
            <a:r>
              <a:rPr lang="pl-PL" sz="1100">
                <a:latin typeface="Verdana"/>
                <a:ea typeface="Verdana"/>
                <a:cs typeface="Arial"/>
              </a:rPr>
              <a:t> 123 </a:t>
            </a:r>
            <a:r>
              <a:rPr lang="pl-PL" sz="1100" err="1">
                <a:latin typeface="Verdana"/>
                <a:ea typeface="Verdana"/>
                <a:cs typeface="Arial"/>
              </a:rPr>
              <a:t>respondentů</a:t>
            </a:r>
            <a:r>
              <a:rPr lang="pl-PL" sz="1100">
                <a:latin typeface="Verdana"/>
                <a:ea typeface="Verdana"/>
                <a:cs typeface="Arial"/>
              </a:rPr>
              <a:t>. </a:t>
            </a:r>
            <a:endParaRPr lang="pl-PL" sz="110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C250D0C9-EC31-4222-B3CD-D886FE935545}"/>
              </a:ext>
            </a:extLst>
          </p:cNvPr>
          <p:cNvSpPr/>
          <p:nvPr/>
        </p:nvSpPr>
        <p:spPr>
          <a:xfrm flipV="1">
            <a:off x="733520" y="4830631"/>
            <a:ext cx="2806843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89C620CF-3CDC-4277-8B94-8F3A91C9F094}"/>
              </a:ext>
            </a:extLst>
          </p:cNvPr>
          <p:cNvSpPr txBox="1"/>
          <p:nvPr/>
        </p:nvSpPr>
        <p:spPr>
          <a:xfrm>
            <a:off x="5834305" y="1891195"/>
            <a:ext cx="1861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spc="150"/>
              <a:t>CÍLOVÁ SKUPINA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9129EB6C-CBF0-479B-A687-FB9AEF2DE604}"/>
              </a:ext>
            </a:extLst>
          </p:cNvPr>
          <p:cNvSpPr/>
          <p:nvPr/>
        </p:nvSpPr>
        <p:spPr>
          <a:xfrm flipV="1">
            <a:off x="4725175" y="2607319"/>
            <a:ext cx="2806843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8B4582FB-F47C-4042-A6D8-D419AF498778}"/>
              </a:ext>
            </a:extLst>
          </p:cNvPr>
          <p:cNvSpPr/>
          <p:nvPr/>
        </p:nvSpPr>
        <p:spPr>
          <a:xfrm>
            <a:off x="4496320" y="2762110"/>
            <a:ext cx="31993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Osoby zodpovědné za marketingovou komunikaci jako takovou a rozhodující o výši a rozložení investic do marketingové komunikace. 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7F344F18-8B9D-462B-9650-4CA02B315E17}"/>
              </a:ext>
            </a:extLst>
          </p:cNvPr>
          <p:cNvSpPr txBox="1"/>
          <p:nvPr/>
        </p:nvSpPr>
        <p:spPr>
          <a:xfrm>
            <a:off x="9469011" y="2070207"/>
            <a:ext cx="1861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spc="150"/>
              <a:t>TERÉNNÍ SBĚR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34E04A7A-0DA4-4571-8D47-647F214B8A6D}"/>
              </a:ext>
            </a:extLst>
          </p:cNvPr>
          <p:cNvSpPr/>
          <p:nvPr/>
        </p:nvSpPr>
        <p:spPr>
          <a:xfrm flipV="1">
            <a:off x="8684232" y="2603145"/>
            <a:ext cx="2806843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8439FE52-534D-4222-AF0B-8C235C9979F6}"/>
              </a:ext>
            </a:extLst>
          </p:cNvPr>
          <p:cNvSpPr/>
          <p:nvPr/>
        </p:nvSpPr>
        <p:spPr>
          <a:xfrm>
            <a:off x="8999610" y="2757936"/>
            <a:ext cx="2302934" cy="9387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1100" err="1">
                <a:latin typeface="Verdana"/>
                <a:ea typeface="Verdana"/>
                <a:cs typeface="Arial"/>
              </a:rPr>
              <a:t>Terénní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sběr</a:t>
            </a:r>
            <a:r>
              <a:rPr lang="pl-PL" sz="1100">
                <a:latin typeface="Verdana"/>
                <a:ea typeface="Verdana"/>
                <a:cs typeface="Arial"/>
              </a:rPr>
              <a:t> dat </a:t>
            </a:r>
            <a:r>
              <a:rPr lang="pl-PL" sz="1100" err="1">
                <a:latin typeface="Verdana"/>
                <a:ea typeface="Verdana"/>
                <a:cs typeface="Arial"/>
              </a:rPr>
              <a:t>proběhl</a:t>
            </a:r>
            <a:r>
              <a:rPr lang="pl-PL" sz="1100">
                <a:latin typeface="Verdana"/>
                <a:ea typeface="Verdana"/>
                <a:cs typeface="Arial"/>
              </a:rPr>
              <a:t> na </a:t>
            </a:r>
            <a:r>
              <a:rPr lang="pl-PL" sz="1100" err="1">
                <a:latin typeface="Verdana"/>
                <a:ea typeface="Verdana"/>
                <a:cs typeface="Arial"/>
              </a:rPr>
              <a:t>podzim</a:t>
            </a:r>
            <a:r>
              <a:rPr lang="pl-PL" sz="1100">
                <a:latin typeface="Verdana"/>
                <a:ea typeface="Verdana"/>
                <a:cs typeface="Arial"/>
              </a:rPr>
              <a:t> roku 2021.</a:t>
            </a:r>
            <a:endParaRPr lang="pl-PL" sz="110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100" err="1">
                <a:latin typeface="Verdana"/>
                <a:ea typeface="Verdana"/>
                <a:cs typeface="Arial"/>
              </a:rPr>
              <a:t>Asociace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komunikačních</a:t>
            </a:r>
            <a:r>
              <a:rPr lang="pl-PL" sz="1100">
                <a:latin typeface="Verdana"/>
                <a:ea typeface="Verdana"/>
                <a:cs typeface="Arial"/>
              </a:rPr>
              <a:t> agentur </a:t>
            </a:r>
            <a:r>
              <a:rPr lang="pl-PL" sz="1100" err="1">
                <a:latin typeface="Verdana"/>
                <a:ea typeface="Verdana"/>
                <a:cs typeface="Arial"/>
              </a:rPr>
              <a:t>tento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průzkum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zadává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již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šestým</a:t>
            </a:r>
            <a:r>
              <a:rPr lang="pl-PL" sz="1100"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latin typeface="Verdana"/>
                <a:ea typeface="Verdana"/>
                <a:cs typeface="Arial"/>
              </a:rPr>
              <a:t>rokem</a:t>
            </a:r>
            <a:r>
              <a:rPr lang="pl-PL" sz="1100">
                <a:latin typeface="Verdana"/>
                <a:ea typeface="Verdana"/>
                <a:cs typeface="Arial"/>
              </a:rPr>
              <a:t>.</a:t>
            </a:r>
            <a:endParaRPr lang="pl-PL" sz="110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5A92B3B-5F42-41D0-9947-358D9CEEF058}"/>
              </a:ext>
            </a:extLst>
          </p:cNvPr>
          <p:cNvSpPr txBox="1"/>
          <p:nvPr/>
        </p:nvSpPr>
        <p:spPr>
          <a:xfrm>
            <a:off x="5456387" y="4284697"/>
            <a:ext cx="1861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spc="150"/>
              <a:t>CÍL VÝZKUMU</a:t>
            </a: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E00B8E96-7C08-4AEE-9E4E-CA4A794D2AFD}"/>
              </a:ext>
            </a:extLst>
          </p:cNvPr>
          <p:cNvSpPr/>
          <p:nvPr/>
        </p:nvSpPr>
        <p:spPr>
          <a:xfrm flipV="1">
            <a:off x="4725175" y="4817635"/>
            <a:ext cx="2806843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084BDD1D-81DD-4B77-B7BC-A0A79DA9FA38}"/>
              </a:ext>
            </a:extLst>
          </p:cNvPr>
          <p:cNvSpPr/>
          <p:nvPr/>
        </p:nvSpPr>
        <p:spPr>
          <a:xfrm>
            <a:off x="4496320" y="4972426"/>
            <a:ext cx="3199359" cy="144655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Cílem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výzkumu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bylo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určit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kolik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b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a v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jakém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poměru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marketingoví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pracovníci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alokují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peníze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určené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do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marketingové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komunikace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; do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jednotlivých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typů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komunikačních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,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především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pak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nemediálních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 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kanálů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, tedy online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nástrojů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,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mobilní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podpory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nebo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 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spotřebitelských</a:t>
            </a:r>
            <a:r>
              <a:rPr lang="pl-PL" sz="1100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 </a:t>
            </a:r>
            <a:r>
              <a:rPr lang="pl-PL" sz="1100" err="1">
                <a:solidFill>
                  <a:srgbClr val="000000"/>
                </a:solidFill>
                <a:latin typeface="Verdana"/>
                <a:ea typeface="Verdana"/>
                <a:cs typeface="Arial"/>
              </a:rPr>
              <a:t>soutěží</a:t>
            </a:r>
            <a:r>
              <a:rPr lang="pl-PL" sz="1100">
                <a:latin typeface="Verdana"/>
                <a:ea typeface="Verdana"/>
                <a:cs typeface="Arial"/>
              </a:rPr>
              <a:t>.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7A9106AD-9D7B-4CE1-B7DE-4C12AA8F8610}"/>
              </a:ext>
            </a:extLst>
          </p:cNvPr>
          <p:cNvSpPr txBox="1"/>
          <p:nvPr/>
        </p:nvSpPr>
        <p:spPr>
          <a:xfrm>
            <a:off x="9292433" y="4284697"/>
            <a:ext cx="1861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spc="150"/>
              <a:t>KVALITA</a:t>
            </a: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05CF1917-1F1A-4C93-9176-2D9D374624CC}"/>
              </a:ext>
            </a:extLst>
          </p:cNvPr>
          <p:cNvSpPr/>
          <p:nvPr/>
        </p:nvSpPr>
        <p:spPr>
          <a:xfrm flipV="1">
            <a:off x="8684232" y="4817635"/>
            <a:ext cx="2806843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bdélník 43">
            <a:extLst>
              <a:ext uri="{FF2B5EF4-FFF2-40B4-BE49-F238E27FC236}">
                <a16:creationId xmlns:a16="http://schemas.microsoft.com/office/drawing/2014/main" id="{E03AAE53-E393-4E46-B914-548BB9CC83BB}"/>
              </a:ext>
            </a:extLst>
          </p:cNvPr>
          <p:cNvSpPr/>
          <p:nvPr/>
        </p:nvSpPr>
        <p:spPr>
          <a:xfrm>
            <a:off x="8455377" y="4972426"/>
            <a:ext cx="319935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Dodržujeme standardy ESOMAR (European Society for Opinion </a:t>
            </a:r>
            <a:b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l-PL" sz="11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and Marketing Research) a SIMAR (Sdružení agentur pro výzkum trhu a veřejného mínění).</a:t>
            </a:r>
          </a:p>
        </p:txBody>
      </p:sp>
      <p:pic>
        <p:nvPicPr>
          <p:cNvPr id="5" name="Grafický objekt 4" descr="Trefa do černého obrys">
            <a:extLst>
              <a:ext uri="{FF2B5EF4-FFF2-40B4-BE49-F238E27FC236}">
                <a16:creationId xmlns:a16="http://schemas.microsoft.com/office/drawing/2014/main" id="{3CEC51D6-10C6-4FB9-A8C4-44E258FB5A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59923" y="1885125"/>
            <a:ext cx="666816" cy="666816"/>
          </a:xfrm>
          <a:prstGeom prst="rect">
            <a:avLst/>
          </a:prstGeom>
        </p:spPr>
      </p:pic>
      <p:pic>
        <p:nvPicPr>
          <p:cNvPr id="7" name="Grafický objekt 6" descr="Hodiny obrys">
            <a:extLst>
              <a:ext uri="{FF2B5EF4-FFF2-40B4-BE49-F238E27FC236}">
                <a16:creationId xmlns:a16="http://schemas.microsoft.com/office/drawing/2014/main" id="{63E75663-6B02-4FE2-9E6C-47F235F8A6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49171" y="1882731"/>
            <a:ext cx="707066" cy="707066"/>
          </a:xfrm>
          <a:prstGeom prst="rect">
            <a:avLst/>
          </a:prstGeom>
        </p:spPr>
      </p:pic>
      <p:pic>
        <p:nvPicPr>
          <p:cNvPr id="9" name="Grafický objekt 8" descr="Úspěch skupiny obrys">
            <a:extLst>
              <a:ext uri="{FF2B5EF4-FFF2-40B4-BE49-F238E27FC236}">
                <a16:creationId xmlns:a16="http://schemas.microsoft.com/office/drawing/2014/main" id="{8A3AF40C-9A6B-4EBD-A46F-7E0EB7A095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0928" y="4071854"/>
            <a:ext cx="770445" cy="770445"/>
          </a:xfrm>
          <a:prstGeom prst="rect">
            <a:avLst/>
          </a:prstGeom>
        </p:spPr>
      </p:pic>
      <p:pic>
        <p:nvPicPr>
          <p:cNvPr id="45" name="Grafický objekt 44" descr="Lupa obrys">
            <a:extLst>
              <a:ext uri="{FF2B5EF4-FFF2-40B4-BE49-F238E27FC236}">
                <a16:creationId xmlns:a16="http://schemas.microsoft.com/office/drawing/2014/main" id="{F4985B84-365D-455D-A5D3-EEED72C0204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61581" y="4163084"/>
            <a:ext cx="612557" cy="612557"/>
          </a:xfrm>
          <a:prstGeom prst="rect">
            <a:avLst/>
          </a:prstGeom>
        </p:spPr>
      </p:pic>
      <p:pic>
        <p:nvPicPr>
          <p:cNvPr id="47" name="Grafický objekt 46" descr="Symbol zvednutého palce obrys">
            <a:extLst>
              <a:ext uri="{FF2B5EF4-FFF2-40B4-BE49-F238E27FC236}">
                <a16:creationId xmlns:a16="http://schemas.microsoft.com/office/drawing/2014/main" id="{E2AA563F-A604-420F-B959-E39286BFC29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907210" y="4039383"/>
            <a:ext cx="770445" cy="77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967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itle 112">
            <a:extLst>
              <a:ext uri="{FF2B5EF4-FFF2-40B4-BE49-F238E27FC236}">
                <a16:creationId xmlns:a16="http://schemas.microsoft.com/office/drawing/2014/main" id="{6B76DFD1-B151-DC51-C66B-F31F7EAE4134}"/>
              </a:ext>
            </a:extLst>
          </p:cNvPr>
          <p:cNvSpPr>
            <a:spLocks noGrp="1"/>
          </p:cNvSpPr>
          <p:nvPr/>
        </p:nvSpPr>
        <p:spPr>
          <a:xfrm>
            <a:off x="911447" y="654330"/>
            <a:ext cx="7937724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spc="150">
                <a:solidFill>
                  <a:srgbClr val="E30613"/>
                </a:solidFill>
                <a:latin typeface="+mn-lt"/>
              </a:rPr>
              <a:t>CELKOVÁ VELIKOST TRHU MARKETINGOVÉ KOMUNIKACE V ČESKÉ REPUBLICE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81E250E-65D3-EB00-32EB-680F7B7A3584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BB8EACF-35F1-C44E-9183-C76E3C124F2C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1" name="TextovéPole 4">
            <a:extLst>
              <a:ext uri="{FF2B5EF4-FFF2-40B4-BE49-F238E27FC236}">
                <a16:creationId xmlns:a16="http://schemas.microsoft.com/office/drawing/2014/main" id="{49A4FB7E-15CC-582A-1F61-9AD87C13DCD8}"/>
              </a:ext>
            </a:extLst>
          </p:cNvPr>
          <p:cNvSpPr txBox="1"/>
          <p:nvPr/>
        </p:nvSpPr>
        <p:spPr>
          <a:xfrm>
            <a:off x="3046971" y="1837727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b="1" cap="all" spc="150">
                <a:ea typeface="+mj-ea"/>
                <a:cs typeface="+mj-cs"/>
              </a:rPr>
              <a:t>Investice do marketingové Komunikace </a:t>
            </a:r>
          </a:p>
          <a:p>
            <a:pPr algn="ctr"/>
            <a:r>
              <a:rPr lang="cs-CZ" sz="140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(expertní odhad čistých marketingových investic)</a:t>
            </a:r>
            <a:endParaRPr lang="cs-CZ" sz="180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12" name="TextovéPole 35">
            <a:extLst>
              <a:ext uri="{FF2B5EF4-FFF2-40B4-BE49-F238E27FC236}">
                <a16:creationId xmlns:a16="http://schemas.microsoft.com/office/drawing/2014/main" id="{C539B8E5-8EBC-3A66-E76D-316B0941CE08}"/>
              </a:ext>
            </a:extLst>
          </p:cNvPr>
          <p:cNvSpPr txBox="1"/>
          <p:nvPr/>
        </p:nvSpPr>
        <p:spPr>
          <a:xfrm>
            <a:off x="-2953" y="2789647"/>
            <a:ext cx="287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>
                <a:solidFill>
                  <a:srgbClr val="CC3333"/>
                </a:solidFill>
                <a:ea typeface="Verdana" panose="020B0604030504040204" pitchFamily="34" charset="0"/>
                <a:cs typeface="+mj-cs"/>
              </a:rPr>
              <a:t> 119 Mld. Kč </a:t>
            </a:r>
          </a:p>
        </p:txBody>
      </p:sp>
      <p:sp>
        <p:nvSpPr>
          <p:cNvPr id="13" name="TextovéPole 35">
            <a:extLst>
              <a:ext uri="{FF2B5EF4-FFF2-40B4-BE49-F238E27FC236}">
                <a16:creationId xmlns:a16="http://schemas.microsoft.com/office/drawing/2014/main" id="{4E391124-D8D1-D449-6911-88394B91A6B6}"/>
              </a:ext>
            </a:extLst>
          </p:cNvPr>
          <p:cNvSpPr txBox="1"/>
          <p:nvPr/>
        </p:nvSpPr>
        <p:spPr>
          <a:xfrm>
            <a:off x="2685214" y="2783902"/>
            <a:ext cx="287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>
                <a:solidFill>
                  <a:schemeClr val="accent6"/>
                </a:solidFill>
                <a:ea typeface="Verdana" panose="020B0604030504040204" pitchFamily="34" charset="0"/>
                <a:cs typeface="+mj-cs"/>
              </a:rPr>
              <a:t> 119,7 Mld. Kč </a:t>
            </a:r>
          </a:p>
        </p:txBody>
      </p:sp>
      <p:sp>
        <p:nvSpPr>
          <p:cNvPr id="14" name="TextovéPole 35">
            <a:extLst>
              <a:ext uri="{FF2B5EF4-FFF2-40B4-BE49-F238E27FC236}">
                <a16:creationId xmlns:a16="http://schemas.microsoft.com/office/drawing/2014/main" id="{CCEBF251-7CD7-73BE-EDC8-1BDE32A5F871}"/>
              </a:ext>
            </a:extLst>
          </p:cNvPr>
          <p:cNvSpPr txBox="1"/>
          <p:nvPr/>
        </p:nvSpPr>
        <p:spPr>
          <a:xfrm>
            <a:off x="5856286" y="2793267"/>
            <a:ext cx="313038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>
                <a:solidFill>
                  <a:srgbClr val="7030A0"/>
                </a:solidFill>
                <a:ea typeface="Verdana"/>
                <a:cs typeface="+mj-cs"/>
              </a:rPr>
              <a:t> 124,7 Mld. Kč </a:t>
            </a:r>
            <a:endParaRPr lang="cs-CZ" sz="3600" b="1">
              <a:solidFill>
                <a:srgbClr val="7030A0"/>
              </a:solidFill>
              <a:ea typeface="Verdana" panose="020B0604030504040204" pitchFamily="34" charset="0"/>
              <a:cs typeface="+mj-cs"/>
            </a:endParaRPr>
          </a:p>
        </p:txBody>
      </p:sp>
      <p:sp>
        <p:nvSpPr>
          <p:cNvPr id="15" name="TextovéPole 8">
            <a:extLst>
              <a:ext uri="{FF2B5EF4-FFF2-40B4-BE49-F238E27FC236}">
                <a16:creationId xmlns:a16="http://schemas.microsoft.com/office/drawing/2014/main" id="{9AA76F16-40D6-EBF8-8A71-9E1C0EDC74A3}"/>
              </a:ext>
            </a:extLst>
          </p:cNvPr>
          <p:cNvSpPr txBox="1"/>
          <p:nvPr/>
        </p:nvSpPr>
        <p:spPr>
          <a:xfrm>
            <a:off x="864172" y="3428839"/>
            <a:ext cx="852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>
                <a:latin typeface="Verdana" panose="020B0604030504040204" pitchFamily="34" charset="0"/>
                <a:ea typeface="Verdana" panose="020B0604030504040204" pitchFamily="34" charset="0"/>
              </a:rPr>
              <a:t>2019</a:t>
            </a:r>
          </a:p>
        </p:txBody>
      </p:sp>
      <p:sp>
        <p:nvSpPr>
          <p:cNvPr id="16" name="TextovéPole 9">
            <a:extLst>
              <a:ext uri="{FF2B5EF4-FFF2-40B4-BE49-F238E27FC236}">
                <a16:creationId xmlns:a16="http://schemas.microsoft.com/office/drawing/2014/main" id="{6D008D01-0480-10CD-E78B-CEA303EFFFE2}"/>
              </a:ext>
            </a:extLst>
          </p:cNvPr>
          <p:cNvSpPr txBox="1"/>
          <p:nvPr/>
        </p:nvSpPr>
        <p:spPr>
          <a:xfrm>
            <a:off x="3692755" y="3429904"/>
            <a:ext cx="852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>
                <a:latin typeface="Verdana" panose="020B0604030504040204" pitchFamily="34" charset="0"/>
                <a:ea typeface="Verdana" panose="020B0604030504040204" pitchFamily="34" charset="0"/>
              </a:rPr>
              <a:t>2020</a:t>
            </a:r>
          </a:p>
        </p:txBody>
      </p:sp>
      <p:sp>
        <p:nvSpPr>
          <p:cNvPr id="17" name="TextovéPole 10">
            <a:extLst>
              <a:ext uri="{FF2B5EF4-FFF2-40B4-BE49-F238E27FC236}">
                <a16:creationId xmlns:a16="http://schemas.microsoft.com/office/drawing/2014/main" id="{F4A7B096-F729-D643-F66B-954BE0107018}"/>
              </a:ext>
            </a:extLst>
          </p:cNvPr>
          <p:cNvSpPr txBox="1"/>
          <p:nvPr/>
        </p:nvSpPr>
        <p:spPr>
          <a:xfrm>
            <a:off x="6946671" y="3433062"/>
            <a:ext cx="852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>
                <a:latin typeface="Verdana" panose="020B0604030504040204" pitchFamily="34" charset="0"/>
                <a:ea typeface="Verdana" panose="020B0604030504040204" pitchFamily="34" charset="0"/>
              </a:rPr>
              <a:t>2021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1F893744-8ED7-FD09-03D5-7DCECB82427F}"/>
              </a:ext>
            </a:extLst>
          </p:cNvPr>
          <p:cNvSpPr/>
          <p:nvPr/>
        </p:nvSpPr>
        <p:spPr>
          <a:xfrm flipV="1">
            <a:off x="1289016" y="4687036"/>
            <a:ext cx="961396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TextovéPole 12">
            <a:extLst>
              <a:ext uri="{FF2B5EF4-FFF2-40B4-BE49-F238E27FC236}">
                <a16:creationId xmlns:a16="http://schemas.microsoft.com/office/drawing/2014/main" id="{C924DA14-367B-F5B3-0A20-4CFB58AA304F}"/>
              </a:ext>
            </a:extLst>
          </p:cNvPr>
          <p:cNvSpPr txBox="1"/>
          <p:nvPr/>
        </p:nvSpPr>
        <p:spPr>
          <a:xfrm>
            <a:off x="607555" y="4805281"/>
            <a:ext cx="10986408" cy="178510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Marek Hlavica, ředitel AKA: Odhad velikosti trhu marketingové komunikace vychází z výsledků vlastního šetření AKA mezi zadavateli z podzimu loňského roku (který také obsahuje odhad čistých investic </a:t>
            </a:r>
            <a:br>
              <a:rPr lang="cs-CZ" sz="1600">
                <a:latin typeface="Verdana"/>
                <a:ea typeface="Verdana"/>
              </a:rPr>
            </a:br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do mediální inzerce) a z odhadů investic do části online komunikace. Tento odhad mohou ovlivnit nečekané události jako prudký vzestup cen, vyšší než předpokládaná míra inflace a dopad války </a:t>
            </a:r>
            <a:br>
              <a:rPr lang="cs-CZ" sz="1600">
                <a:latin typeface="Verdana"/>
                <a:ea typeface="Verdana"/>
              </a:rPr>
            </a:br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na Ukrajině.</a:t>
            </a:r>
            <a:r>
              <a:rPr lang="cs-CZ" sz="1600">
                <a:ea typeface="+mn-lt"/>
                <a:cs typeface="+mn-lt"/>
              </a:rPr>
              <a:t> </a:t>
            </a:r>
            <a:br>
              <a:rPr lang="cs-CZ" sz="1600">
                <a:latin typeface="Calibri"/>
                <a:ea typeface="Verdana"/>
                <a:cs typeface="Calibri"/>
              </a:rPr>
            </a:br>
            <a:br>
              <a:rPr lang="cs-CZ" sz="1600">
                <a:latin typeface="Calibri"/>
                <a:ea typeface="Verdana"/>
                <a:cs typeface="Calibri"/>
              </a:rPr>
            </a:br>
            <a:r>
              <a:rPr lang="en-US" sz="1400" i="1">
                <a:solidFill>
                  <a:srgbClr val="707276"/>
                </a:solidFill>
                <a:latin typeface="Verdana"/>
                <a:ea typeface="Verdana"/>
              </a:rPr>
              <a:t>*</a:t>
            </a:r>
            <a:r>
              <a:rPr lang="cs-CZ" sz="1400" i="1">
                <a:solidFill>
                  <a:srgbClr val="707276"/>
                </a:solidFill>
                <a:latin typeface="Verdana"/>
                <a:ea typeface="Verdana"/>
              </a:rPr>
              <a:t>neobsahuje investice za hlavní inzertní formáty online reklamy</a:t>
            </a:r>
            <a:endParaRPr lang="cs-CZ" sz="1400">
              <a:solidFill>
                <a:srgbClr val="000000"/>
              </a:solidFill>
              <a:latin typeface="Calibri" panose="020F0502020204030204"/>
              <a:ea typeface="Verdana"/>
              <a:cs typeface="Calibri"/>
            </a:endParaRPr>
          </a:p>
        </p:txBody>
      </p:sp>
      <p:pic>
        <p:nvPicPr>
          <p:cNvPr id="20" name="Grafický objekt 13" descr="Šipka nahoru se souvislou výplní">
            <a:extLst>
              <a:ext uri="{FF2B5EF4-FFF2-40B4-BE49-F238E27FC236}">
                <a16:creationId xmlns:a16="http://schemas.microsoft.com/office/drawing/2014/main" id="{651B2285-BD47-9E91-02DA-D7E0DE25E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82719" y="3437923"/>
            <a:ext cx="914400" cy="914400"/>
          </a:xfrm>
          <a:prstGeom prst="rect">
            <a:avLst/>
          </a:prstGeom>
        </p:spPr>
      </p:pic>
      <p:sp>
        <p:nvSpPr>
          <p:cNvPr id="21" name="TextovéPole 33">
            <a:extLst>
              <a:ext uri="{FF2B5EF4-FFF2-40B4-BE49-F238E27FC236}">
                <a16:creationId xmlns:a16="http://schemas.microsoft.com/office/drawing/2014/main" id="{768C1258-C0A0-237A-6DAA-285957BCA27F}"/>
              </a:ext>
            </a:extLst>
          </p:cNvPr>
          <p:cNvSpPr txBox="1"/>
          <p:nvPr/>
        </p:nvSpPr>
        <p:spPr>
          <a:xfrm>
            <a:off x="2562216" y="3973852"/>
            <a:ext cx="15138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>
                <a:solidFill>
                  <a:schemeClr val="accent6"/>
                </a:solidFill>
                <a:latin typeface="Verdana"/>
                <a:ea typeface="Verdana"/>
                <a:cs typeface="+mj-cs"/>
              </a:rPr>
              <a:t>+ 0,6 % </a:t>
            </a:r>
            <a:br>
              <a:rPr lang="cs-CZ" sz="1200" b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</a:br>
            <a:r>
              <a:rPr lang="cs-CZ" sz="1200" b="1">
                <a:solidFill>
                  <a:schemeClr val="accent6"/>
                </a:solidFill>
                <a:latin typeface="Verdana"/>
                <a:ea typeface="Verdana"/>
                <a:cs typeface="+mj-cs"/>
              </a:rPr>
              <a:t>+ 0,7 Mld. Kč</a:t>
            </a:r>
          </a:p>
        </p:txBody>
      </p:sp>
      <p:sp>
        <p:nvSpPr>
          <p:cNvPr id="22" name="TextovéPole 33">
            <a:extLst>
              <a:ext uri="{FF2B5EF4-FFF2-40B4-BE49-F238E27FC236}">
                <a16:creationId xmlns:a16="http://schemas.microsoft.com/office/drawing/2014/main" id="{1AD5CE83-39BF-7B65-7B7B-2AE7CFED12AD}"/>
              </a:ext>
            </a:extLst>
          </p:cNvPr>
          <p:cNvSpPr txBox="1"/>
          <p:nvPr/>
        </p:nvSpPr>
        <p:spPr>
          <a:xfrm>
            <a:off x="5854901" y="3958890"/>
            <a:ext cx="151385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>
                <a:solidFill>
                  <a:schemeClr val="accent6"/>
                </a:solidFill>
                <a:latin typeface="Verdana"/>
                <a:ea typeface="Verdana"/>
                <a:cs typeface="+mj-cs"/>
              </a:rPr>
              <a:t>+ 4,2 % </a:t>
            </a:r>
            <a:br>
              <a:rPr lang="cs-CZ" sz="1200" b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</a:br>
            <a:r>
              <a:rPr lang="cs-CZ" sz="1200" b="1">
                <a:solidFill>
                  <a:schemeClr val="accent6"/>
                </a:solidFill>
                <a:latin typeface="Verdana"/>
                <a:ea typeface="Verdana"/>
                <a:cs typeface="+mj-cs"/>
              </a:rPr>
              <a:t>+ 5 Mld. Kč</a:t>
            </a:r>
          </a:p>
        </p:txBody>
      </p:sp>
      <p:pic>
        <p:nvPicPr>
          <p:cNvPr id="23" name="Grafický objekt 16" descr="Šipka nahoru se souvislou výplní">
            <a:extLst>
              <a:ext uri="{FF2B5EF4-FFF2-40B4-BE49-F238E27FC236}">
                <a16:creationId xmlns:a16="http://schemas.microsoft.com/office/drawing/2014/main" id="{7DA74DC7-3205-FB11-A02B-4AB298F2B0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75822" y="3549182"/>
            <a:ext cx="914400" cy="914400"/>
          </a:xfrm>
          <a:prstGeom prst="rect">
            <a:avLst/>
          </a:prstGeom>
        </p:spPr>
      </p:pic>
      <p:pic>
        <p:nvPicPr>
          <p:cNvPr id="24" name="Grafický objekt 16" descr="Šipka nahoru se souvislou výplní">
            <a:extLst>
              <a:ext uri="{FF2B5EF4-FFF2-40B4-BE49-F238E27FC236}">
                <a16:creationId xmlns:a16="http://schemas.microsoft.com/office/drawing/2014/main" id="{03F3260C-93F4-2321-6D67-02B838330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77682" y="3506049"/>
            <a:ext cx="914400" cy="914400"/>
          </a:xfrm>
          <a:prstGeom prst="rect">
            <a:avLst/>
          </a:prstGeom>
        </p:spPr>
      </p:pic>
      <p:sp>
        <p:nvSpPr>
          <p:cNvPr id="25" name="TextovéPole 35">
            <a:extLst>
              <a:ext uri="{FF2B5EF4-FFF2-40B4-BE49-F238E27FC236}">
                <a16:creationId xmlns:a16="http://schemas.microsoft.com/office/drawing/2014/main" id="{F036572E-FC92-E521-1F56-C67268B26344}"/>
              </a:ext>
            </a:extLst>
          </p:cNvPr>
          <p:cNvSpPr txBox="1"/>
          <p:nvPr/>
        </p:nvSpPr>
        <p:spPr>
          <a:xfrm>
            <a:off x="8984577" y="2785806"/>
            <a:ext cx="313038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b="1">
                <a:solidFill>
                  <a:schemeClr val="accent5"/>
                </a:solidFill>
                <a:ea typeface="Verdana"/>
                <a:cs typeface="+mj-cs"/>
              </a:rPr>
              <a:t> 139,4 Mld. Kč </a:t>
            </a:r>
            <a:endParaRPr lang="cs-CZ" sz="3600" b="1">
              <a:solidFill>
                <a:schemeClr val="accent5"/>
              </a:solidFill>
              <a:ea typeface="Verdana" panose="020B0604030504040204" pitchFamily="34" charset="0"/>
              <a:cs typeface="Calibri"/>
            </a:endParaRPr>
          </a:p>
        </p:txBody>
      </p:sp>
      <p:sp>
        <p:nvSpPr>
          <p:cNvPr id="26" name="TextovéPole 33">
            <a:extLst>
              <a:ext uri="{FF2B5EF4-FFF2-40B4-BE49-F238E27FC236}">
                <a16:creationId xmlns:a16="http://schemas.microsoft.com/office/drawing/2014/main" id="{E44924EE-5A49-CBE1-C203-37C8B75EB1F7}"/>
              </a:ext>
            </a:extLst>
          </p:cNvPr>
          <p:cNvSpPr txBox="1"/>
          <p:nvPr/>
        </p:nvSpPr>
        <p:spPr>
          <a:xfrm>
            <a:off x="9464844" y="3971759"/>
            <a:ext cx="151385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>
                <a:solidFill>
                  <a:schemeClr val="accent6"/>
                </a:solidFill>
                <a:latin typeface="Verdana"/>
                <a:ea typeface="Verdana"/>
                <a:cs typeface="+mj-cs"/>
              </a:rPr>
              <a:t>+ 11,8 % </a:t>
            </a:r>
            <a:br>
              <a:rPr lang="cs-CZ" sz="1200" b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</a:br>
            <a:r>
              <a:rPr lang="cs-CZ" sz="1200" b="1">
                <a:solidFill>
                  <a:schemeClr val="accent6"/>
                </a:solidFill>
                <a:latin typeface="Verdana"/>
                <a:ea typeface="Verdana"/>
                <a:cs typeface="+mj-cs"/>
              </a:rPr>
              <a:t>+ 14,7 Mld. Kč</a:t>
            </a:r>
          </a:p>
        </p:txBody>
      </p:sp>
      <p:sp>
        <p:nvSpPr>
          <p:cNvPr id="30" name="TextovéPole 9">
            <a:extLst>
              <a:ext uri="{FF2B5EF4-FFF2-40B4-BE49-F238E27FC236}">
                <a16:creationId xmlns:a16="http://schemas.microsoft.com/office/drawing/2014/main" id="{42BA7EA8-F793-FC5A-4B67-1E5185F72B4D}"/>
              </a:ext>
            </a:extLst>
          </p:cNvPr>
          <p:cNvSpPr txBox="1"/>
          <p:nvPr/>
        </p:nvSpPr>
        <p:spPr>
          <a:xfrm>
            <a:off x="10126592" y="3428797"/>
            <a:ext cx="85261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>
                <a:latin typeface="Verdana"/>
                <a:ea typeface="Verdana"/>
              </a:rPr>
              <a:t>2022</a:t>
            </a:r>
            <a:endParaRPr lang="cs-CZ" sz="16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1A63EBD-79E8-4BEF-B3B5-55F189589030}"/>
              </a:ext>
            </a:extLst>
          </p:cNvPr>
          <p:cNvSpPr txBox="1"/>
          <p:nvPr/>
        </p:nvSpPr>
        <p:spPr>
          <a:xfrm>
            <a:off x="-64251" y="6556908"/>
            <a:ext cx="6408682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err="1">
                <a:cs typeface="Calibri"/>
              </a:rPr>
              <a:t>Aktivační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výzkum</a:t>
            </a:r>
            <a:r>
              <a:rPr lang="en-US" sz="1000">
                <a:cs typeface="Calibri"/>
              </a:rPr>
              <a:t> pro AKA, </a:t>
            </a:r>
            <a:r>
              <a:rPr lang="en-US" sz="1000" err="1">
                <a:cs typeface="Calibri"/>
              </a:rPr>
              <a:t>realizátor</a:t>
            </a:r>
            <a:r>
              <a:rPr lang="en-US" sz="1000">
                <a:cs typeface="Calibri"/>
              </a:rPr>
              <a:t> Nielsen </a:t>
            </a:r>
            <a:r>
              <a:rPr lang="en-US" sz="1000" err="1">
                <a:cs typeface="Calibri"/>
              </a:rPr>
              <a:t>Admosphere</a:t>
            </a:r>
            <a:r>
              <a:rPr lang="en-US" sz="1000">
                <a:cs typeface="Calibri"/>
              </a:rPr>
              <a:t>, </a:t>
            </a:r>
            <a:r>
              <a:rPr lang="en-US" sz="1000" err="1">
                <a:cs typeface="Calibri"/>
              </a:rPr>
              <a:t>podzim</a:t>
            </a:r>
            <a:r>
              <a:rPr lang="en-US" sz="1000">
                <a:cs typeface="Calibri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6020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12">
            <a:extLst>
              <a:ext uri="{FF2B5EF4-FFF2-40B4-BE49-F238E27FC236}">
                <a16:creationId xmlns:a16="http://schemas.microsoft.com/office/drawing/2014/main" id="{BB861C7D-65C6-8E8F-DC62-B524E42C595E}"/>
              </a:ext>
            </a:extLst>
          </p:cNvPr>
          <p:cNvSpPr>
            <a:spLocks noGrp="1"/>
          </p:cNvSpPr>
          <p:nvPr/>
        </p:nvSpPr>
        <p:spPr>
          <a:xfrm>
            <a:off x="911447" y="654330"/>
            <a:ext cx="7937724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spc="150">
                <a:solidFill>
                  <a:srgbClr val="E30613"/>
                </a:solidFill>
                <a:latin typeface="+mn-lt"/>
              </a:rPr>
              <a:t>VELIKOST TRHU – AKTIVAČNÍ PRŮZKUM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0CBD299F-0076-7684-1E35-44B5977F9EBC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CC57F051-F18A-8759-22B3-BECC665B8B2D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94259664-68CC-9449-23C2-85EA5221C51A}"/>
              </a:ext>
            </a:extLst>
          </p:cNvPr>
          <p:cNvSpPr/>
          <p:nvPr/>
        </p:nvSpPr>
        <p:spPr>
          <a:xfrm flipV="1">
            <a:off x="1289016" y="4690824"/>
            <a:ext cx="961396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TextovéPole 6">
            <a:extLst>
              <a:ext uri="{FF2B5EF4-FFF2-40B4-BE49-F238E27FC236}">
                <a16:creationId xmlns:a16="http://schemas.microsoft.com/office/drawing/2014/main" id="{069A21BF-F2A5-EFEE-49B8-C5D8860904D8}"/>
              </a:ext>
            </a:extLst>
          </p:cNvPr>
          <p:cNvSpPr txBox="1"/>
          <p:nvPr/>
        </p:nvSpPr>
        <p:spPr>
          <a:xfrm>
            <a:off x="755979" y="4857822"/>
            <a:ext cx="11262072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David Čermák, sekce aktivačních agentur AKA: S ukončením pandemie lze očekávat silný nárůst aktivačních kampaní ať již v oblastech podpory prodeje, tak </a:t>
            </a:r>
            <a:r>
              <a:rPr lang="cs-CZ" sz="1600" err="1">
                <a:solidFill>
                  <a:srgbClr val="707276"/>
                </a:solidFill>
                <a:latin typeface="Verdana"/>
                <a:ea typeface="Verdana"/>
              </a:rPr>
              <a:t>relationship</a:t>
            </a:r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 či event marketingu. </a:t>
            </a:r>
            <a:br>
              <a:rPr lang="cs-CZ" sz="1600">
                <a:solidFill>
                  <a:srgbClr val="707276"/>
                </a:solidFill>
                <a:latin typeface="Verdana"/>
                <a:ea typeface="Verdana"/>
              </a:rPr>
            </a:br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Tlak zadavatelů na splnění obchodních cílů bude letos enormní, což potvrzují i celková čísla růstu nemediálního trhu, který svou dynamikou výrazně překonává očekávanou inflaci roku 2022.</a:t>
            </a:r>
            <a:endParaRPr lang="cs-CZ">
              <a:latin typeface="Verdana"/>
              <a:ea typeface="Verdana"/>
              <a:cs typeface="Calibri" panose="020F0502020204030204"/>
            </a:endParaRPr>
          </a:p>
          <a:p>
            <a:endParaRPr lang="cs-CZ" sz="1600">
              <a:solidFill>
                <a:srgbClr val="70727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Title 112">
            <a:extLst>
              <a:ext uri="{FF2B5EF4-FFF2-40B4-BE49-F238E27FC236}">
                <a16:creationId xmlns:a16="http://schemas.microsoft.com/office/drawing/2014/main" id="{51E90856-7819-3059-F1CA-3C3250848063}"/>
              </a:ext>
            </a:extLst>
          </p:cNvPr>
          <p:cNvSpPr txBox="1">
            <a:spLocks/>
          </p:cNvSpPr>
          <p:nvPr/>
        </p:nvSpPr>
        <p:spPr>
          <a:xfrm>
            <a:off x="911447" y="1169727"/>
            <a:ext cx="7937724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spc="150">
                <a:latin typeface="+mn-lt"/>
              </a:rPr>
              <a:t>INVENTURA DYNAMIKY INVESTIC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770BC1CA-3891-2199-BD7A-56B03B2B5FFF}"/>
              </a:ext>
            </a:extLst>
          </p:cNvPr>
          <p:cNvSpPr/>
          <p:nvPr/>
        </p:nvSpPr>
        <p:spPr>
          <a:xfrm flipV="1">
            <a:off x="6050279" y="3003461"/>
            <a:ext cx="45720" cy="1598694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52132970-1D21-89C4-B38F-A0749C8E1C90}"/>
              </a:ext>
            </a:extLst>
          </p:cNvPr>
          <p:cNvSpPr/>
          <p:nvPr/>
        </p:nvSpPr>
        <p:spPr>
          <a:xfrm>
            <a:off x="3106356" y="2747636"/>
            <a:ext cx="1143573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>
                <a:solidFill>
                  <a:schemeClr val="accent6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+6,1 %</a:t>
            </a:r>
          </a:p>
        </p:txBody>
      </p:sp>
      <p:sp>
        <p:nvSpPr>
          <p:cNvPr id="26" name="Rectangle 40">
            <a:extLst>
              <a:ext uri="{FF2B5EF4-FFF2-40B4-BE49-F238E27FC236}">
                <a16:creationId xmlns:a16="http://schemas.microsoft.com/office/drawing/2014/main" id="{56F3C67C-2F06-C922-9891-179AAD6BBFBB}"/>
              </a:ext>
            </a:extLst>
          </p:cNvPr>
          <p:cNvSpPr/>
          <p:nvPr/>
        </p:nvSpPr>
        <p:spPr>
          <a:xfrm>
            <a:off x="3046971" y="3110137"/>
            <a:ext cx="1768990" cy="2616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+mj-cs"/>
              </a:rPr>
              <a:t>+4,4 Mld. Kč</a:t>
            </a:r>
          </a:p>
        </p:txBody>
      </p:sp>
      <p:sp>
        <p:nvSpPr>
          <p:cNvPr id="30" name="TextovéPole 12">
            <a:extLst>
              <a:ext uri="{FF2B5EF4-FFF2-40B4-BE49-F238E27FC236}">
                <a16:creationId xmlns:a16="http://schemas.microsoft.com/office/drawing/2014/main" id="{B3A0F48F-6FAF-6706-6E25-1F1086452C9E}"/>
              </a:ext>
            </a:extLst>
          </p:cNvPr>
          <p:cNvSpPr txBox="1"/>
          <p:nvPr/>
        </p:nvSpPr>
        <p:spPr>
          <a:xfrm>
            <a:off x="594359" y="3406532"/>
            <a:ext cx="1441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800" b="1" spc="150"/>
              <a:t>MEDIÁLNÍ</a:t>
            </a:r>
          </a:p>
        </p:txBody>
      </p:sp>
      <p:pic>
        <p:nvPicPr>
          <p:cNvPr id="32" name="Grafický objekt 13" descr="Šipka nahoru se souvislou výplní">
            <a:extLst>
              <a:ext uri="{FF2B5EF4-FFF2-40B4-BE49-F238E27FC236}">
                <a16:creationId xmlns:a16="http://schemas.microsoft.com/office/drawing/2014/main" id="{5F6F0317-5B72-355E-E59C-C67A02FCD9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58230" y="3416925"/>
            <a:ext cx="521485" cy="521485"/>
          </a:xfrm>
          <a:prstGeom prst="rect">
            <a:avLst/>
          </a:prstGeom>
        </p:spPr>
      </p:pic>
      <p:pic>
        <p:nvPicPr>
          <p:cNvPr id="41" name="Grafický objekt 19" descr="Šipka nahoru se souvislou výplní">
            <a:extLst>
              <a:ext uri="{FF2B5EF4-FFF2-40B4-BE49-F238E27FC236}">
                <a16:creationId xmlns:a16="http://schemas.microsoft.com/office/drawing/2014/main" id="{8E033F96-4EA3-3575-804F-A4C096245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83517" y="3371747"/>
            <a:ext cx="521485" cy="521485"/>
          </a:xfrm>
          <a:prstGeom prst="rect">
            <a:avLst/>
          </a:prstGeom>
        </p:spPr>
      </p:pic>
      <p:sp>
        <p:nvSpPr>
          <p:cNvPr id="42" name="Rectangle 26">
            <a:extLst>
              <a:ext uri="{FF2B5EF4-FFF2-40B4-BE49-F238E27FC236}">
                <a16:creationId xmlns:a16="http://schemas.microsoft.com/office/drawing/2014/main" id="{80C9F14B-0618-2F6F-E33C-07A4EE46D830}"/>
              </a:ext>
            </a:extLst>
          </p:cNvPr>
          <p:cNvSpPr/>
          <p:nvPr/>
        </p:nvSpPr>
        <p:spPr>
          <a:xfrm>
            <a:off x="7714445" y="2749888"/>
            <a:ext cx="1689911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400" b="1">
                <a:solidFill>
                  <a:schemeClr val="accent6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+19,7 %</a:t>
            </a:r>
          </a:p>
        </p:txBody>
      </p:sp>
      <p:sp>
        <p:nvSpPr>
          <p:cNvPr id="43" name="Rectangle 40">
            <a:extLst>
              <a:ext uri="{FF2B5EF4-FFF2-40B4-BE49-F238E27FC236}">
                <a16:creationId xmlns:a16="http://schemas.microsoft.com/office/drawing/2014/main" id="{E78D08E7-8864-88C7-8FA5-5C26D3643790}"/>
              </a:ext>
            </a:extLst>
          </p:cNvPr>
          <p:cNvSpPr/>
          <p:nvPr/>
        </p:nvSpPr>
        <p:spPr>
          <a:xfrm>
            <a:off x="7972299" y="3115052"/>
            <a:ext cx="1202958" cy="4308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>
                <a:solidFill>
                  <a:schemeClr val="bg2">
                    <a:lumMod val="50000"/>
                  </a:schemeClr>
                </a:solidFill>
                <a:latin typeface="Verdana"/>
                <a:ea typeface="Verdana"/>
                <a:cs typeface="+mj-cs"/>
              </a:rPr>
              <a:t>+10,2 Mld. Kč</a:t>
            </a:r>
          </a:p>
          <a:p>
            <a:endParaRPr lang="cs-CZ" sz="110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44" name="TextovéPole 22">
            <a:extLst>
              <a:ext uri="{FF2B5EF4-FFF2-40B4-BE49-F238E27FC236}">
                <a16:creationId xmlns:a16="http://schemas.microsoft.com/office/drawing/2014/main" id="{1E956285-971E-66DD-2660-B3793EA9A59C}"/>
              </a:ext>
            </a:extLst>
          </p:cNvPr>
          <p:cNvSpPr txBox="1"/>
          <p:nvPr/>
        </p:nvSpPr>
        <p:spPr>
          <a:xfrm>
            <a:off x="9970711" y="3402271"/>
            <a:ext cx="18645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1" spc="150"/>
              <a:t>NE</a:t>
            </a:r>
            <a:r>
              <a:rPr lang="cs-CZ" sz="1800" b="1" spc="150"/>
              <a:t>MEDIÁLNÍ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DE10A67-6C4F-8B99-A2B0-3EFCF3FBA530}"/>
              </a:ext>
            </a:extLst>
          </p:cNvPr>
          <p:cNvSpPr txBox="1"/>
          <p:nvPr/>
        </p:nvSpPr>
        <p:spPr>
          <a:xfrm>
            <a:off x="3103030" y="1939732"/>
            <a:ext cx="6098058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s-CZ" sz="1800" b="1" spc="150"/>
              <a:t>DYNAMIKA INVESTIC DO MEDIÁLNÍCH A NEMEDIÁLNÍCH KANÁLŮ </a:t>
            </a:r>
            <a:r>
              <a:rPr lang="cs-CZ" b="1" spc="150"/>
              <a:t>2021</a:t>
            </a:r>
            <a:r>
              <a:rPr lang="cs-CZ" sz="1800" b="1" spc="150"/>
              <a:t> A ODHAD NA </a:t>
            </a:r>
            <a:r>
              <a:rPr lang="cs-CZ" b="1" spc="150"/>
              <a:t>2022</a:t>
            </a:r>
            <a:endParaRPr lang="cs-CZ" sz="1800" b="1" spc="15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B726E34-610B-5FC4-3E41-CD350E7DE20D}"/>
              </a:ext>
            </a:extLst>
          </p:cNvPr>
          <p:cNvSpPr txBox="1"/>
          <p:nvPr/>
        </p:nvSpPr>
        <p:spPr>
          <a:xfrm>
            <a:off x="-41945" y="6575861"/>
            <a:ext cx="5834332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err="1"/>
              <a:t>Aktivační</a:t>
            </a:r>
            <a:r>
              <a:rPr lang="en-US" sz="1000"/>
              <a:t> </a:t>
            </a:r>
            <a:r>
              <a:rPr lang="en-US" sz="1000" err="1"/>
              <a:t>výzkum</a:t>
            </a:r>
            <a:r>
              <a:rPr lang="en-US" sz="1000"/>
              <a:t> pro AKA, </a:t>
            </a:r>
            <a:r>
              <a:rPr lang="en-US" sz="1000" err="1"/>
              <a:t>realizátor</a:t>
            </a:r>
            <a:r>
              <a:rPr lang="en-US" sz="1000"/>
              <a:t> Nielsen </a:t>
            </a:r>
            <a:r>
              <a:rPr lang="en-US" sz="1000" err="1"/>
              <a:t>Admosphere</a:t>
            </a:r>
            <a:r>
              <a:rPr lang="en-US" sz="1000"/>
              <a:t>, </a:t>
            </a:r>
            <a:r>
              <a:rPr lang="en-US" sz="1000" err="1"/>
              <a:t>podzim</a:t>
            </a:r>
            <a:r>
              <a:rPr lang="en-US" sz="1000"/>
              <a:t> 2021</a:t>
            </a:r>
            <a:r>
              <a:rPr lang="cs-CZ" sz="1000">
                <a:cs typeface="Calibri"/>
              </a:rPr>
              <a:t>​</a:t>
            </a:r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BC2A63C8-34E5-169E-0397-7F84D0B94C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0955" y="3466086"/>
            <a:ext cx="2295525" cy="971550"/>
          </a:xfrm>
          <a:prstGeom prst="rect">
            <a:avLst/>
          </a:prstGeom>
        </p:spPr>
      </p:pic>
      <p:pic>
        <p:nvPicPr>
          <p:cNvPr id="8" name="Obrázek 8">
            <a:extLst>
              <a:ext uri="{FF2B5EF4-FFF2-40B4-BE49-F238E27FC236}">
                <a16:creationId xmlns:a16="http://schemas.microsoft.com/office/drawing/2014/main" id="{31E28428-AAD3-27DD-83B0-A64B7E6EAB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80042" y="4374376"/>
            <a:ext cx="1657350" cy="247650"/>
          </a:xfrm>
          <a:prstGeom prst="rect">
            <a:avLst/>
          </a:prstGeom>
        </p:spPr>
      </p:pic>
      <p:pic>
        <p:nvPicPr>
          <p:cNvPr id="9" name="Obrázek 9">
            <a:extLst>
              <a:ext uri="{FF2B5EF4-FFF2-40B4-BE49-F238E27FC236}">
                <a16:creationId xmlns:a16="http://schemas.microsoft.com/office/drawing/2014/main" id="{BF915394-D51C-3299-15EA-E6A2E8FB2E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6856" y="3551990"/>
            <a:ext cx="2324100" cy="857250"/>
          </a:xfrm>
          <a:prstGeom prst="rect">
            <a:avLst/>
          </a:prstGeom>
        </p:spPr>
      </p:pic>
      <p:pic>
        <p:nvPicPr>
          <p:cNvPr id="10" name="Obrázek 10">
            <a:extLst>
              <a:ext uri="{FF2B5EF4-FFF2-40B4-BE49-F238E27FC236}">
                <a16:creationId xmlns:a16="http://schemas.microsoft.com/office/drawing/2014/main" id="{6BBA99C2-7D68-39F1-B09F-585E2CB22F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49204" y="4350384"/>
            <a:ext cx="1666875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7" y="654330"/>
            <a:ext cx="7937724" cy="659340"/>
          </a:xfrm>
        </p:spPr>
        <p:txBody>
          <a:bodyPr>
            <a:noAutofit/>
          </a:bodyPr>
          <a:lstStyle/>
          <a:p>
            <a:r>
              <a:rPr lang="cs-CZ" sz="2800" b="1" spc="150">
                <a:solidFill>
                  <a:srgbClr val="E30613"/>
                </a:solidFill>
                <a:latin typeface="+mn-lt"/>
              </a:rPr>
              <a:t>VELIKOST TRHU – AKTIVAČNÍ PRŮZKUM</a:t>
            </a: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itle 112">
            <a:extLst>
              <a:ext uri="{FF2B5EF4-FFF2-40B4-BE49-F238E27FC236}">
                <a16:creationId xmlns:a16="http://schemas.microsoft.com/office/drawing/2014/main" id="{FBC5CA0A-1198-4E85-A0A8-5187DD77A1A8}"/>
              </a:ext>
            </a:extLst>
          </p:cNvPr>
          <p:cNvSpPr txBox="1">
            <a:spLocks/>
          </p:cNvSpPr>
          <p:nvPr/>
        </p:nvSpPr>
        <p:spPr>
          <a:xfrm>
            <a:off x="911447" y="1169727"/>
            <a:ext cx="7937724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spc="150">
                <a:latin typeface="+mn-lt"/>
              </a:rPr>
              <a:t>MEZIROČNÍ DYNAMIKA NEMEDIÁLNÍCH INVESTIC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F181239C-388D-4A83-B188-9983D45B98B0}"/>
              </a:ext>
            </a:extLst>
          </p:cNvPr>
          <p:cNvSpPr/>
          <p:nvPr/>
        </p:nvSpPr>
        <p:spPr>
          <a:xfrm flipV="1">
            <a:off x="1033675" y="5451666"/>
            <a:ext cx="9613967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24F8C89F-8910-479C-B0CA-7030C0D4B86C}"/>
              </a:ext>
            </a:extLst>
          </p:cNvPr>
          <p:cNvSpPr txBox="1"/>
          <p:nvPr/>
        </p:nvSpPr>
        <p:spPr>
          <a:xfrm>
            <a:off x="683158" y="5713065"/>
            <a:ext cx="11196001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David Čermák, sekce aktivačních agentur AKA: Silná dynamika trhu je blíže patrná v jednotlivých komunikačních disciplínách, kde v nárůstech dominují právě aktivity na podpory prodeje.</a:t>
            </a:r>
            <a:endParaRPr lang="cs-CZ">
              <a:cs typeface="Calibri" panose="020F0502020204030204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A6B4E77-6096-A760-D33E-416F8DD0B770}"/>
              </a:ext>
            </a:extLst>
          </p:cNvPr>
          <p:cNvSpPr txBox="1"/>
          <p:nvPr/>
        </p:nvSpPr>
        <p:spPr>
          <a:xfrm>
            <a:off x="-40950" y="6573391"/>
            <a:ext cx="6592613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err="1">
                <a:cs typeface="Calibri"/>
              </a:rPr>
              <a:t>Aktivační</a:t>
            </a:r>
            <a:r>
              <a:rPr lang="en-US" sz="1000">
                <a:cs typeface="Calibri"/>
              </a:rPr>
              <a:t> </a:t>
            </a:r>
            <a:r>
              <a:rPr lang="en-US" sz="1000" err="1">
                <a:cs typeface="Calibri"/>
              </a:rPr>
              <a:t>výzkum</a:t>
            </a:r>
            <a:r>
              <a:rPr lang="en-US" sz="1000">
                <a:cs typeface="Calibri"/>
              </a:rPr>
              <a:t> pro AKA, </a:t>
            </a:r>
            <a:r>
              <a:rPr lang="en-US" sz="1000" err="1">
                <a:cs typeface="Calibri"/>
              </a:rPr>
              <a:t>realizátor</a:t>
            </a:r>
            <a:r>
              <a:rPr lang="en-US" sz="1000">
                <a:cs typeface="Calibri"/>
              </a:rPr>
              <a:t> Nielsen </a:t>
            </a:r>
            <a:r>
              <a:rPr lang="en-US" sz="1000" err="1">
                <a:cs typeface="Calibri"/>
              </a:rPr>
              <a:t>Admosphere</a:t>
            </a:r>
            <a:r>
              <a:rPr lang="en-US" sz="1000">
                <a:cs typeface="Calibri"/>
              </a:rPr>
              <a:t>, </a:t>
            </a:r>
            <a:r>
              <a:rPr lang="en-US" sz="1000" err="1">
                <a:cs typeface="Calibri"/>
              </a:rPr>
              <a:t>podzim</a:t>
            </a:r>
            <a:r>
              <a:rPr lang="en-US" sz="1000">
                <a:cs typeface="Calibri"/>
              </a:rPr>
              <a:t> 2021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77C6082C-88A2-1CD0-62AD-B2EF428A2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80" y="2016465"/>
            <a:ext cx="10449464" cy="3467091"/>
          </a:xfrm>
          <a:prstGeom prst="rect">
            <a:avLst/>
          </a:prstGeom>
        </p:spPr>
      </p:pic>
      <p:pic>
        <p:nvPicPr>
          <p:cNvPr id="2" name="Obrázek 4">
            <a:extLst>
              <a:ext uri="{FF2B5EF4-FFF2-40B4-BE49-F238E27FC236}">
                <a16:creationId xmlns:a16="http://schemas.microsoft.com/office/drawing/2014/main" id="{56D749E4-1374-E6A1-3468-8D8351BA16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31" y="3748745"/>
            <a:ext cx="6858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0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7" y="654330"/>
            <a:ext cx="7937724" cy="659340"/>
          </a:xfrm>
        </p:spPr>
        <p:txBody>
          <a:bodyPr>
            <a:noAutofit/>
          </a:bodyPr>
          <a:lstStyle/>
          <a:p>
            <a:r>
              <a:rPr lang="cs-CZ" sz="2800" b="1" spc="150">
                <a:solidFill>
                  <a:srgbClr val="E30613"/>
                </a:solidFill>
                <a:latin typeface="+mn-lt"/>
              </a:rPr>
              <a:t>CENÍKOVÉ HODNOTY</a:t>
            </a: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110153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itle 112">
            <a:extLst>
              <a:ext uri="{FF2B5EF4-FFF2-40B4-BE49-F238E27FC236}">
                <a16:creationId xmlns:a16="http://schemas.microsoft.com/office/drawing/2014/main" id="{FBC5CA0A-1198-4E85-A0A8-5187DD77A1A8}"/>
              </a:ext>
            </a:extLst>
          </p:cNvPr>
          <p:cNvSpPr txBox="1">
            <a:spLocks/>
          </p:cNvSpPr>
          <p:nvPr/>
        </p:nvSpPr>
        <p:spPr>
          <a:xfrm>
            <a:off x="1484284" y="3084953"/>
            <a:ext cx="9280942" cy="6593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3600" b="1" spc="150">
                <a:latin typeface="+mn-lt"/>
              </a:rPr>
              <a:t> </a:t>
            </a:r>
            <a:r>
              <a:rPr lang="cs-CZ" sz="3600" b="1" spc="150" err="1">
                <a:latin typeface="+mn-lt"/>
              </a:rPr>
              <a:t>Výsledky</a:t>
            </a:r>
            <a:r>
              <a:rPr lang="cs-CZ" sz="3600" b="1" spc="150">
                <a:latin typeface="+mn-lt"/>
              </a:rPr>
              <a:t> průzkumu Ceníkové hodnoty reklamního prostoru v letech 2020 a 2021</a:t>
            </a:r>
            <a:endParaRPr lang="cs-CZ" sz="3600" b="1" spc="150">
              <a:latin typeface="+mn-lt"/>
              <a:cs typeface="Calibri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02269000-8ABB-469D-A7CE-68C17FC6F1F5}"/>
              </a:ext>
            </a:extLst>
          </p:cNvPr>
          <p:cNvSpPr/>
          <p:nvPr/>
        </p:nvSpPr>
        <p:spPr>
          <a:xfrm>
            <a:off x="5104731" y="4317963"/>
            <a:ext cx="1982538" cy="12828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6324229-C7AC-4DA2-A27F-58C7BD12446F}"/>
              </a:ext>
            </a:extLst>
          </p:cNvPr>
          <p:cNvSpPr/>
          <p:nvPr/>
        </p:nvSpPr>
        <p:spPr>
          <a:xfrm>
            <a:off x="5104731" y="2468161"/>
            <a:ext cx="1982538" cy="12828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9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054" y="863907"/>
            <a:ext cx="8153531" cy="6593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b="1" spc="150">
                <a:solidFill>
                  <a:srgbClr val="E30613"/>
                </a:solidFill>
                <a:latin typeface="+mn-lt"/>
              </a:rPr>
              <a:t>SROVNÁNÍ CENÍKOVÉ HODNOTY REKLAMNÍHO PROSTORU V LETECH 2020 A 2021</a:t>
            </a:r>
            <a:br>
              <a:rPr lang="cs-CZ" sz="2800" b="1" spc="150">
                <a:latin typeface="+mn-lt"/>
              </a:rPr>
            </a:br>
            <a:endParaRPr lang="cs-CZ" sz="2800" b="1" spc="150">
              <a:solidFill>
                <a:srgbClr val="E30613"/>
              </a:solidFill>
              <a:latin typeface="+mn-lt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753620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0" name="Zástupný obsah 3">
            <a:extLst>
              <a:ext uri="{FF2B5EF4-FFF2-40B4-BE49-F238E27FC236}">
                <a16:creationId xmlns:a16="http://schemas.microsoft.com/office/drawing/2014/main" id="{73B2302B-0C19-4344-93B4-BF7ABD356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603246"/>
              </p:ext>
            </p:extLst>
          </p:nvPr>
        </p:nvGraphicFramePr>
        <p:xfrm>
          <a:off x="1069074" y="1796955"/>
          <a:ext cx="10360819" cy="3167967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2001675">
                  <a:extLst>
                    <a:ext uri="{9D8B030D-6E8A-4147-A177-3AD203B41FA5}">
                      <a16:colId xmlns:a16="http://schemas.microsoft.com/office/drawing/2014/main" val="2554097617"/>
                    </a:ext>
                  </a:extLst>
                </a:gridCol>
                <a:gridCol w="2832931">
                  <a:extLst>
                    <a:ext uri="{9D8B030D-6E8A-4147-A177-3AD203B41FA5}">
                      <a16:colId xmlns:a16="http://schemas.microsoft.com/office/drawing/2014/main" val="1143935168"/>
                    </a:ext>
                  </a:extLst>
                </a:gridCol>
                <a:gridCol w="2755737">
                  <a:extLst>
                    <a:ext uri="{9D8B030D-6E8A-4147-A177-3AD203B41FA5}">
                      <a16:colId xmlns:a16="http://schemas.microsoft.com/office/drawing/2014/main" val="1961694920"/>
                    </a:ext>
                  </a:extLst>
                </a:gridCol>
                <a:gridCol w="1385238">
                  <a:extLst>
                    <a:ext uri="{9D8B030D-6E8A-4147-A177-3AD203B41FA5}">
                      <a16:colId xmlns:a16="http://schemas.microsoft.com/office/drawing/2014/main" val="1190525948"/>
                    </a:ext>
                  </a:extLst>
                </a:gridCol>
                <a:gridCol w="1385238">
                  <a:extLst>
                    <a:ext uri="{9D8B030D-6E8A-4147-A177-3AD203B41FA5}">
                      <a16:colId xmlns:a16="http://schemas.microsoft.com/office/drawing/2014/main" val="502243861"/>
                    </a:ext>
                  </a:extLst>
                </a:gridCol>
              </a:tblGrid>
              <a:tr h="368367">
                <a:tc grid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sz="1100" b="0" i="0" u="none" strike="noStrike" spc="150" baseline="0" noProof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SROVNÁNÍ CENÍKVÉ HODNOTY REKLAMNÍHO PROSTORU V LETECH 2020 A 2021 </a:t>
                      </a:r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 marL="9524" marR="9524" marT="9524" marB="0" anchor="ctr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9524" marR="9524" marT="9524" marB="0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9524" marR="9524" marT="9524" marB="0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9524" marR="9524" marT="9524" marB="0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091029"/>
                  </a:ext>
                </a:extLst>
              </a:tr>
              <a:tr h="3683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MEDIATYP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     2020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       2021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ZMĚNA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052881"/>
                  </a:ext>
                </a:extLst>
              </a:tr>
              <a:tr h="6078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TV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   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62 160 679 000 Kč</a:t>
                      </a:r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       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64 366 924 000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4 %</a:t>
                      </a:r>
                      <a:endParaRPr lang="cs-CZ" sz="1200" b="1" i="0" u="none" strike="noStrike">
                        <a:solidFill>
                          <a:srgbClr val="548235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1273031"/>
                  </a:ext>
                </a:extLst>
              </a:tr>
              <a:tr h="6078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Tisk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   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17 202 426 000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       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19 027 930 000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  11 %</a:t>
                      </a:r>
                      <a:endParaRPr lang="cs-CZ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506345"/>
                  </a:ext>
                </a:extLst>
              </a:tr>
              <a:tr h="6078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Rádio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             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7 298 313 000</a:t>
                      </a:r>
                      <a:r>
                        <a:rPr lang="cs-CZ" sz="1200" u="none" strike="noStrike">
                          <a:effectLst/>
                        </a:rPr>
                        <a:t> Kč    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             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8 129 929 000</a:t>
                      </a:r>
                      <a:r>
                        <a:rPr lang="cs-CZ" sz="1200" u="none" strike="noStrike">
                          <a:effectLst/>
                        </a:rPr>
                        <a:t> Kč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11 %</a:t>
                      </a:r>
                      <a:endParaRPr lang="cs-CZ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4364680"/>
                  </a:ext>
                </a:extLst>
              </a:tr>
              <a:tr h="60780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OOH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         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4 383 244 000</a:t>
                      </a:r>
                      <a:r>
                        <a:rPr lang="cs-CZ" sz="1200" u="none" strike="noStrike">
                          <a:effectLst/>
                        </a:rPr>
                        <a:t> Kč 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             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4 458 219 000 </a:t>
                      </a:r>
                      <a:r>
                        <a:rPr lang="cs-CZ" sz="1200" u="none" strike="noStrike">
                          <a:effectLst/>
                        </a:rPr>
                        <a:t>Kč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2 %</a:t>
                      </a:r>
                      <a:endParaRPr lang="cs-CZ" sz="1200" b="1" i="0" u="none" strike="noStrike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3413728"/>
                  </a:ext>
                </a:extLst>
              </a:tr>
            </a:tbl>
          </a:graphicData>
        </a:graphic>
      </p:graphicFrame>
      <p:sp>
        <p:nvSpPr>
          <p:cNvPr id="35" name="Obdélník 34">
            <a:extLst>
              <a:ext uri="{FF2B5EF4-FFF2-40B4-BE49-F238E27FC236}">
                <a16:creationId xmlns:a16="http://schemas.microsoft.com/office/drawing/2014/main" id="{EF0BA4BF-4AC1-4375-AEF4-8DFDFAE4039A}"/>
              </a:ext>
            </a:extLst>
          </p:cNvPr>
          <p:cNvSpPr/>
          <p:nvPr/>
        </p:nvSpPr>
        <p:spPr>
          <a:xfrm flipV="1">
            <a:off x="1368945" y="5162122"/>
            <a:ext cx="9741856" cy="563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5F6C541-8FAA-48D7-A9D8-E4503BD49BC3}"/>
              </a:ext>
            </a:extLst>
          </p:cNvPr>
          <p:cNvSpPr txBox="1"/>
          <p:nvPr/>
        </p:nvSpPr>
        <p:spPr>
          <a:xfrm>
            <a:off x="768394" y="5392615"/>
            <a:ext cx="11125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600">
                <a:solidFill>
                  <a:srgbClr val="707276"/>
                </a:solidFill>
                <a:latin typeface="Verdana"/>
              </a:rPr>
              <a:t>Ondřej Novák, ředitel ASMEA (Asociace mediálních agentur): Postcovidová resuscitace mediálního trhu </a:t>
            </a:r>
            <a:br>
              <a:rPr lang="cs-CZ" sz="1600">
                <a:latin typeface="Verdana"/>
              </a:rPr>
            </a:br>
            <a:r>
              <a:rPr lang="cs-CZ" sz="1600">
                <a:solidFill>
                  <a:srgbClr val="707276"/>
                </a:solidFill>
                <a:latin typeface="Verdana"/>
              </a:rPr>
              <a:t>je zřejmá, výsledek spíše překonal odhady. Jedinou stálicí, která (z off-line médií) neprošla turbulencemi </a:t>
            </a:r>
            <a:br>
              <a:rPr lang="cs-CZ" sz="1600">
                <a:latin typeface="Verdana"/>
              </a:rPr>
            </a:br>
            <a:r>
              <a:rPr lang="cs-CZ" sz="1600">
                <a:solidFill>
                  <a:srgbClr val="707276"/>
                </a:solidFill>
                <a:latin typeface="Verdana"/>
              </a:rPr>
              <a:t>a táhla celý mediální sektor, zůstává TV.</a:t>
            </a:r>
            <a:endParaRPr lang="cs-CZ" sz="1600">
              <a:solidFill>
                <a:srgbClr val="000000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D61D33D-1EB1-4EB8-1300-2F24B65A042C}"/>
              </a:ext>
            </a:extLst>
          </p:cNvPr>
          <p:cNvSpPr txBox="1"/>
          <p:nvPr/>
        </p:nvSpPr>
        <p:spPr>
          <a:xfrm>
            <a:off x="-3118" y="6523742"/>
            <a:ext cx="274320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err="1">
                <a:cs typeface="Calibri"/>
              </a:rPr>
              <a:t>Zdroj</a:t>
            </a:r>
            <a:r>
              <a:rPr lang="en-US" sz="1000">
                <a:cs typeface="Calibri"/>
              </a:rPr>
              <a:t>: Nielsen </a:t>
            </a:r>
            <a:r>
              <a:rPr lang="en-US" sz="1000" err="1">
                <a:cs typeface="Calibri"/>
              </a:rPr>
              <a:t>Admosphere</a:t>
            </a:r>
            <a:r>
              <a:rPr lang="en-US" sz="1000">
                <a:cs typeface="Calibri"/>
              </a:rPr>
              <a:t>, </a:t>
            </a:r>
            <a:r>
              <a:rPr lang="en-US" sz="1000" err="1">
                <a:cs typeface="Calibri"/>
              </a:rPr>
              <a:t>jaro</a:t>
            </a:r>
            <a:r>
              <a:rPr lang="en-US" sz="1000">
                <a:cs typeface="Calibri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126982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6" y="897579"/>
            <a:ext cx="8153531" cy="6593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b="1" spc="150">
                <a:solidFill>
                  <a:srgbClr val="E30613"/>
                </a:solidFill>
                <a:latin typeface="+mn-lt"/>
              </a:rPr>
              <a:t>SROVNÁNÍ CENÍKOVÉ HODNOTY REKLAMNÍHO PROSTORU V LETECH 2020 A 2021 </a:t>
            </a:r>
            <a:br>
              <a:rPr lang="cs-CZ" sz="2800" b="1" spc="150">
                <a:latin typeface="+mn-lt"/>
              </a:rPr>
            </a:br>
            <a:endParaRPr lang="cs-CZ" sz="2800" b="1" spc="150">
              <a:solidFill>
                <a:srgbClr val="E30613"/>
              </a:solidFill>
              <a:latin typeface="+mn-lt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753620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EF0BA4BF-4AC1-4375-AEF4-8DFDFAE4039A}"/>
              </a:ext>
            </a:extLst>
          </p:cNvPr>
          <p:cNvSpPr/>
          <p:nvPr/>
        </p:nvSpPr>
        <p:spPr>
          <a:xfrm flipV="1">
            <a:off x="1587421" y="5250696"/>
            <a:ext cx="9059786" cy="6703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10" name="Zástupný obsah 5">
            <a:extLst>
              <a:ext uri="{FF2B5EF4-FFF2-40B4-BE49-F238E27FC236}">
                <a16:creationId xmlns:a16="http://schemas.microsoft.com/office/drawing/2014/main" id="{5C7ED23A-A3FF-4DB3-966F-645708C883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896982"/>
              </p:ext>
            </p:extLst>
          </p:nvPr>
        </p:nvGraphicFramePr>
        <p:xfrm>
          <a:off x="1289016" y="1795037"/>
          <a:ext cx="9613959" cy="326576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732233">
                  <a:extLst>
                    <a:ext uri="{9D8B030D-6E8A-4147-A177-3AD203B41FA5}">
                      <a16:colId xmlns:a16="http://schemas.microsoft.com/office/drawing/2014/main" val="3459278232"/>
                    </a:ext>
                  </a:extLst>
                </a:gridCol>
                <a:gridCol w="3794014">
                  <a:extLst>
                    <a:ext uri="{9D8B030D-6E8A-4147-A177-3AD203B41FA5}">
                      <a16:colId xmlns:a16="http://schemas.microsoft.com/office/drawing/2014/main" val="2144346492"/>
                    </a:ext>
                  </a:extLst>
                </a:gridCol>
                <a:gridCol w="1470712">
                  <a:extLst>
                    <a:ext uri="{9D8B030D-6E8A-4147-A177-3AD203B41FA5}">
                      <a16:colId xmlns:a16="http://schemas.microsoft.com/office/drawing/2014/main" val="2424626880"/>
                    </a:ext>
                  </a:extLst>
                </a:gridCol>
                <a:gridCol w="1353482">
                  <a:extLst>
                    <a:ext uri="{9D8B030D-6E8A-4147-A177-3AD203B41FA5}">
                      <a16:colId xmlns:a16="http://schemas.microsoft.com/office/drawing/2014/main" val="3485685355"/>
                    </a:ext>
                  </a:extLst>
                </a:gridCol>
                <a:gridCol w="1395685">
                  <a:extLst>
                    <a:ext uri="{9D8B030D-6E8A-4147-A177-3AD203B41FA5}">
                      <a16:colId xmlns:a16="http://schemas.microsoft.com/office/drawing/2014/main" val="362958214"/>
                    </a:ext>
                  </a:extLst>
                </a:gridCol>
                <a:gridCol w="867833">
                  <a:extLst>
                    <a:ext uri="{9D8B030D-6E8A-4147-A177-3AD203B41FA5}">
                      <a16:colId xmlns:a16="http://schemas.microsoft.com/office/drawing/2014/main" val="664489764"/>
                    </a:ext>
                  </a:extLst>
                </a:gridCol>
              </a:tblGrid>
              <a:tr h="38071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spc="150" baseline="0" dirty="0">
                          <a:solidFill>
                            <a:schemeClr val="bg1"/>
                          </a:solidFill>
                          <a:effectLst/>
                        </a:rPr>
                        <a:t>CENÍKOVÁ HODNOTA REKLAMNÍHO PROSTORU TOP 10 ZADAVATELŮ V ROCE 2020</a:t>
                      </a:r>
                      <a:endParaRPr lang="cs-CZ" sz="1200" b="1" i="0" u="none" strike="noStrike" spc="150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365803"/>
                  </a:ext>
                </a:extLst>
              </a:tr>
              <a:tr h="2558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 dirty="0">
                          <a:solidFill>
                            <a:schemeClr val="bg1"/>
                          </a:solidFill>
                          <a:effectLst/>
                        </a:rPr>
                        <a:t>POŘADÍ</a:t>
                      </a:r>
                      <a:endParaRPr lang="cs-CZ" sz="1100" b="1" i="0" u="none" strike="noStrike" spc="150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 dirty="0">
                          <a:solidFill>
                            <a:schemeClr val="bg1"/>
                          </a:solidFill>
                          <a:effectLst/>
                        </a:rPr>
                        <a:t>ZADAVATEL</a:t>
                      </a:r>
                      <a:endParaRPr lang="cs-CZ" sz="1100" b="1" i="0" u="none" strike="noStrike" spc="150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u="none" strike="noStrike" spc="150" baseline="0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cs-CZ" sz="1100" b="1" i="0" u="none" strike="noStrike" spc="150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cs-CZ" sz="1100" b="1" i="0" u="none" strike="noStrike" spc="150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 dirty="0">
                          <a:solidFill>
                            <a:schemeClr val="bg1"/>
                          </a:solidFill>
                          <a:effectLst/>
                        </a:rPr>
                        <a:t>ZMĚNA</a:t>
                      </a:r>
                      <a:endParaRPr lang="cs-CZ" sz="1100" b="1" i="0" u="none" strike="noStrike" spc="150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56396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Lidl Česká republika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 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1 965 686 000 </a:t>
                      </a:r>
                      <a:r>
                        <a:rPr lang="cs-CZ" sz="1200" u="none" strike="noStrike" dirty="0">
                          <a:effectLst/>
                        </a:rPr>
                        <a:t>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2 099 155 000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7 %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8672285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Kaufland Česká republika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1 899 937 000 </a:t>
                      </a:r>
                      <a:r>
                        <a:rPr lang="cs-CZ" sz="1200" u="none" strike="noStrike" dirty="0">
                          <a:effectLst/>
                        </a:rPr>
                        <a:t>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2 048 378 000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8 %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9331089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Albert Česká republika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1 601 881 000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 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1 829 007 000 </a:t>
                      </a:r>
                      <a:r>
                        <a:rPr lang="cs-CZ" sz="1200" u="none" strike="noStrike" dirty="0">
                          <a:effectLst/>
                        </a:rPr>
                        <a:t>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14 %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5424975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4.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SAZKA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1 469 370 000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1 718 148 000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17 %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787349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5.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Alza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1 598 948 000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1 691 304 000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6 %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1741876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6.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cs-CZ" sz="1200" b="1" i="0" u="none" strike="noStrike" noProof="0" dirty="0" err="1">
                          <a:effectLst/>
                          <a:latin typeface="Calibri"/>
                        </a:rPr>
                        <a:t>Simply</a:t>
                      </a: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cs-CZ" sz="1200" b="1" i="0" u="none" strike="noStrike" noProof="0" dirty="0" err="1">
                          <a:effectLst/>
                          <a:latin typeface="Calibri"/>
                        </a:rPr>
                        <a:t>You</a:t>
                      </a: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cs-CZ" sz="1200" b="1" i="0" u="none" strike="noStrike" noProof="0" dirty="0" err="1">
                          <a:effectLst/>
                          <a:latin typeface="Calibri"/>
                        </a:rPr>
                        <a:t>Pharmaceuticals</a:t>
                      </a:r>
                      <a:endParaRPr lang="cs-CZ" b="1" dirty="0" err="1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 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1 169 495 000 </a:t>
                      </a:r>
                      <a:r>
                        <a:rPr lang="cs-CZ" sz="1200" u="none" strike="noStrike" dirty="0">
                          <a:effectLst/>
                        </a:rPr>
                        <a:t>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 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1 411 980 000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21 %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2494869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7.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HP </a:t>
                      </a:r>
                      <a:r>
                        <a:rPr lang="cs-CZ" sz="1200" b="1" i="0" u="none" strike="noStrike" noProof="0" dirty="0" err="1">
                          <a:effectLst/>
                          <a:latin typeface="Calibri"/>
                        </a:rPr>
                        <a:t>Tronic</a:t>
                      </a: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 Zlín</a:t>
                      </a:r>
                      <a:endParaRPr lang="cs-CZ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1 063 954 000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1 300 695 000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22 %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003281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8.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BILLA</a:t>
                      </a:r>
                      <a:endParaRPr lang="cs-CZ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 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1 245 189 000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1 291 508 000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4 %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4183632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9.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Mountfield</a:t>
                      </a:r>
                      <a:endParaRPr lang="cs-CZ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1 110 620 000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1 251 084 000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13 %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6516333"/>
                  </a:ext>
                </a:extLst>
              </a:tr>
              <a:tr h="2629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10.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cs-CZ" sz="1200" b="1" i="0" u="none" strike="noStrike" noProof="0" dirty="0">
                          <a:effectLst/>
                          <a:latin typeface="Calibri"/>
                        </a:rPr>
                        <a:t>HENKEL ČR</a:t>
                      </a:r>
                      <a:endParaRPr lang="cs-CZ" b="1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1 421 684 000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  </a:t>
                      </a:r>
                      <a:r>
                        <a:rPr lang="cs-CZ" sz="1200" b="0" i="0" u="none" strike="noStrike" noProof="0" dirty="0">
                          <a:effectLst/>
                          <a:latin typeface="Calibri"/>
                        </a:rPr>
                        <a:t>1 218 523 000</a:t>
                      </a:r>
                      <a:r>
                        <a:rPr lang="cs-CZ" sz="1200" u="none" strike="noStrike" dirty="0">
                          <a:effectLst/>
                        </a:rPr>
                        <a:t> Kč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- 14 %</a:t>
                      </a:r>
                      <a:endParaRPr lang="cs-CZ" sz="1200" b="1" i="0" u="none" strike="noStrike" dirty="0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921859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7273FCA0-CF27-4BE2-988C-FA4DBDF54CA3}"/>
              </a:ext>
            </a:extLst>
          </p:cNvPr>
          <p:cNvSpPr txBox="1"/>
          <p:nvPr/>
        </p:nvSpPr>
        <p:spPr>
          <a:xfrm>
            <a:off x="916170" y="5446423"/>
            <a:ext cx="10670372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Ondřej Novák, ředitel ASMEA (Asociace mediálních agentur): Obchodní řetězce si udržely dominantní postavení. Zároveň je evidentní, že se jednak domácnosti začaly opět starat o své vybavení a jednak se začali spotřebitelné více starat sami o sebe. "Chléb a hry" prostě platí v každé době.</a:t>
            </a:r>
            <a:endParaRPr lang="cs-CZ" sz="1600">
              <a:solidFill>
                <a:srgbClr val="707276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008EB4E-9827-0C0A-4A54-747145C9E3A1}"/>
              </a:ext>
            </a:extLst>
          </p:cNvPr>
          <p:cNvSpPr txBox="1"/>
          <p:nvPr/>
        </p:nvSpPr>
        <p:spPr>
          <a:xfrm>
            <a:off x="-81398" y="6599429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err="1"/>
              <a:t>Zdroj</a:t>
            </a:r>
            <a:r>
              <a:rPr lang="en-US" sz="1100"/>
              <a:t>: Nielsen </a:t>
            </a:r>
            <a:r>
              <a:rPr lang="en-US" sz="1100" err="1"/>
              <a:t>Admosphere</a:t>
            </a:r>
            <a:r>
              <a:rPr lang="en-US" sz="1100"/>
              <a:t>, </a:t>
            </a:r>
            <a:r>
              <a:rPr lang="en-US" sz="1100" err="1"/>
              <a:t>jaro</a:t>
            </a:r>
            <a:r>
              <a:rPr lang="en-US" sz="1100"/>
              <a:t> 2022</a:t>
            </a:r>
            <a:r>
              <a:rPr lang="cs-CZ" sz="1100"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317254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12">
            <a:extLst>
              <a:ext uri="{FF2B5EF4-FFF2-40B4-BE49-F238E27FC236}">
                <a16:creationId xmlns:a16="http://schemas.microsoft.com/office/drawing/2014/main" id="{8B4A8F84-448C-41F7-B2C6-3C8EC66E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46" y="897579"/>
            <a:ext cx="8153531" cy="6593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b="1" spc="150">
                <a:solidFill>
                  <a:srgbClr val="E30613"/>
                </a:solidFill>
                <a:latin typeface="+mn-lt"/>
              </a:rPr>
              <a:t>SROVNÁNÍ CENÍKOVÉ HODNOTY REKLAMNÍHO PROSTORU V LETECH 2020 A 2021 </a:t>
            </a:r>
            <a:br>
              <a:rPr lang="cs-CZ" sz="2800" b="1" spc="150">
                <a:latin typeface="+mn-lt"/>
              </a:rPr>
            </a:br>
            <a:endParaRPr lang="cs-CZ" sz="2800" b="1" spc="150">
              <a:solidFill>
                <a:srgbClr val="E30613"/>
              </a:solidFill>
              <a:latin typeface="+mn-lt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13BB141A-223E-4C67-8EC0-626E34175115}"/>
              </a:ext>
            </a:extLst>
          </p:cNvPr>
          <p:cNvSpPr/>
          <p:nvPr/>
        </p:nvSpPr>
        <p:spPr>
          <a:xfrm>
            <a:off x="0" y="851937"/>
            <a:ext cx="76611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C7D76BAD-5F5A-4142-B9EF-3190C826F97F}"/>
              </a:ext>
            </a:extLst>
          </p:cNvPr>
          <p:cNvSpPr/>
          <p:nvPr/>
        </p:nvSpPr>
        <p:spPr>
          <a:xfrm>
            <a:off x="8753620" y="851937"/>
            <a:ext cx="4081848" cy="264126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EF0BA4BF-4AC1-4375-AEF4-8DFDFAE4039A}"/>
              </a:ext>
            </a:extLst>
          </p:cNvPr>
          <p:cNvSpPr/>
          <p:nvPr/>
        </p:nvSpPr>
        <p:spPr>
          <a:xfrm flipV="1">
            <a:off x="1957698" y="4578388"/>
            <a:ext cx="8335087" cy="563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9" name="Zástupný obsah 4">
            <a:extLst>
              <a:ext uri="{FF2B5EF4-FFF2-40B4-BE49-F238E27FC236}">
                <a16:creationId xmlns:a16="http://schemas.microsoft.com/office/drawing/2014/main" id="{4ADCAF7A-1EA3-42EC-9A0A-1F5608A57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227822"/>
              </p:ext>
            </p:extLst>
          </p:nvPr>
        </p:nvGraphicFramePr>
        <p:xfrm>
          <a:off x="1783643" y="1803759"/>
          <a:ext cx="8693856" cy="257576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869245">
                  <a:extLst>
                    <a:ext uri="{9D8B030D-6E8A-4147-A177-3AD203B41FA5}">
                      <a16:colId xmlns:a16="http://schemas.microsoft.com/office/drawing/2014/main" val="3939279393"/>
                    </a:ext>
                  </a:extLst>
                </a:gridCol>
                <a:gridCol w="3735969">
                  <a:extLst>
                    <a:ext uri="{9D8B030D-6E8A-4147-A177-3AD203B41FA5}">
                      <a16:colId xmlns:a16="http://schemas.microsoft.com/office/drawing/2014/main" val="4098150667"/>
                    </a:ext>
                  </a:extLst>
                </a:gridCol>
                <a:gridCol w="1340898">
                  <a:extLst>
                    <a:ext uri="{9D8B030D-6E8A-4147-A177-3AD203B41FA5}">
                      <a16:colId xmlns:a16="http://schemas.microsoft.com/office/drawing/2014/main" val="3065759077"/>
                    </a:ext>
                  </a:extLst>
                </a:gridCol>
                <a:gridCol w="1340898">
                  <a:extLst>
                    <a:ext uri="{9D8B030D-6E8A-4147-A177-3AD203B41FA5}">
                      <a16:colId xmlns:a16="http://schemas.microsoft.com/office/drawing/2014/main" val="3069867971"/>
                    </a:ext>
                  </a:extLst>
                </a:gridCol>
                <a:gridCol w="703423">
                  <a:extLst>
                    <a:ext uri="{9D8B030D-6E8A-4147-A177-3AD203B41FA5}">
                      <a16:colId xmlns:a16="http://schemas.microsoft.com/office/drawing/2014/main" val="208040985"/>
                    </a:ext>
                  </a:extLst>
                </a:gridCol>
                <a:gridCol w="703423">
                  <a:extLst>
                    <a:ext uri="{9D8B030D-6E8A-4147-A177-3AD203B41FA5}">
                      <a16:colId xmlns:a16="http://schemas.microsoft.com/office/drawing/2014/main" val="1653455922"/>
                    </a:ext>
                  </a:extLst>
                </a:gridCol>
              </a:tblGrid>
              <a:tr h="27139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CENÍKOVÁ HODNOTA REKLAMNÍHO PROSTORU TOP 5 KATEGORIÍ V ROCE 2020</a:t>
                      </a:r>
                      <a:endParaRPr lang="cs-CZ" sz="1200" b="1" i="0" u="none" strike="noStrike" spc="15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53356"/>
                  </a:ext>
                </a:extLst>
              </a:tr>
              <a:tr h="2590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POŘADÍ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KATEGORIE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spc="150" baseline="0">
                          <a:solidFill>
                            <a:schemeClr val="bg1"/>
                          </a:solidFill>
                          <a:effectLst/>
                        </a:rPr>
                        <a:t>ZMĚNA</a:t>
                      </a:r>
                      <a:endParaRPr lang="cs-CZ" sz="1100" b="1" i="0" u="none" strike="noStrike" spc="150" baseline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306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499307"/>
                  </a:ext>
                </a:extLst>
              </a:tr>
              <a:tr h="25905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Potraviny a potravinové řetězce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 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21 172 354 000 </a:t>
                      </a:r>
                      <a:r>
                        <a:rPr lang="cs-CZ" sz="1200" u="none" strike="noStrike">
                          <a:effectLst/>
                        </a:rPr>
                        <a:t>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 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21 941 177 000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4 %</a:t>
                      </a:r>
                      <a:endParaRPr lang="cs-CZ" sz="1200" b="1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24077"/>
                  </a:ext>
                </a:extLst>
              </a:tr>
              <a:tr h="4465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Bankovnictví a pojištění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   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9 348 880 000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9 854 863 000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5 %</a:t>
                      </a:r>
                      <a:endParaRPr lang="cs-CZ" sz="1200" b="1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5456607"/>
                  </a:ext>
                </a:extLst>
              </a:tr>
              <a:tr h="4465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Elektronika a domácí spotřebiče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 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7 589 525 000 </a:t>
                      </a:r>
                      <a:r>
                        <a:rPr lang="cs-CZ" sz="1200" u="none" strike="noStrike">
                          <a:effectLst/>
                        </a:rPr>
                        <a:t>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 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8 698 892 000 </a:t>
                      </a:r>
                      <a:r>
                        <a:rPr lang="cs-CZ" sz="1200" u="none" strike="noStrike">
                          <a:effectLst/>
                        </a:rPr>
                        <a:t>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15 %</a:t>
                      </a:r>
                      <a:endParaRPr lang="cs-CZ" sz="1200" b="1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9394408"/>
                  </a:ext>
                </a:extLst>
              </a:tr>
              <a:tr h="4465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4.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Farmaceutické přípravky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6 973 137 000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7 505 576 000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8 %</a:t>
                      </a:r>
                      <a:endParaRPr lang="cs-CZ" sz="1200" b="1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3852471"/>
                  </a:ext>
                </a:extLst>
              </a:tr>
              <a:tr h="4465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5.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Osobní kosmetika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 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6 210 183 000 </a:t>
                      </a:r>
                      <a:r>
                        <a:rPr lang="cs-CZ" sz="1200" u="none" strike="noStrike">
                          <a:effectLst/>
                        </a:rPr>
                        <a:t>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     </a:t>
                      </a:r>
                      <a:r>
                        <a:rPr lang="cs-CZ" sz="1200" b="0" i="0" u="none" strike="noStrike" noProof="0">
                          <a:effectLst/>
                          <a:latin typeface="Calibri"/>
                        </a:rPr>
                        <a:t>6 218 993 000</a:t>
                      </a:r>
                      <a:r>
                        <a:rPr lang="cs-CZ" sz="1200" u="none" strike="noStrike">
                          <a:effectLst/>
                        </a:rPr>
                        <a:t> Kč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0,1 %</a:t>
                      </a:r>
                      <a:endParaRPr lang="cs-CZ" sz="1200" b="1" i="0" u="none" strike="noStrike">
                        <a:solidFill>
                          <a:srgbClr val="5482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u="none" strike="noStrike">
                        <a:effectLst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8525886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CECB3D04-DB65-4994-B054-1A3917BF9FD6}"/>
              </a:ext>
            </a:extLst>
          </p:cNvPr>
          <p:cNvSpPr txBox="1"/>
          <p:nvPr/>
        </p:nvSpPr>
        <p:spPr>
          <a:xfrm>
            <a:off x="1181574" y="4882022"/>
            <a:ext cx="10229501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cs-CZ" sz="1600">
                <a:solidFill>
                  <a:srgbClr val="707276"/>
                </a:solidFill>
                <a:latin typeface="Verdana"/>
                <a:ea typeface="Verdana"/>
              </a:rPr>
              <a:t>Ondřej Novák, ředitel ASMEA (Asociace mediálních agentur): Domácnosti (i jednotlivci) dohánějí své "resty" a to jak s ohledem na vybavenost, tak s ohledem na péči o sebe sama a finanční zajištění (případně řešení ekonomických problémů).</a:t>
            </a:r>
            <a:endParaRPr lang="cs-CZ">
              <a:cs typeface="Calibri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5583C32-1D6E-4BCC-063C-149B26BE49B3}"/>
              </a:ext>
            </a:extLst>
          </p:cNvPr>
          <p:cNvSpPr txBox="1"/>
          <p:nvPr/>
        </p:nvSpPr>
        <p:spPr>
          <a:xfrm>
            <a:off x="539" y="6541695"/>
            <a:ext cx="274320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/>
              <a:t>Zdroj: Nielsen Admosphere, jaro 2022</a:t>
            </a:r>
            <a:r>
              <a:rPr lang="cs-CZ" sz="1000"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897352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1501</Words>
  <Application>Microsoft Office PowerPoint</Application>
  <PresentationFormat>Širokoúhlá obrazovka</PresentationFormat>
  <Paragraphs>195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Motiv Office</vt:lpstr>
      <vt:lpstr>MEDIAKIT</vt:lpstr>
      <vt:lpstr>VELIKOST TRHU – AKTIVAČNÍ PRŮZKUM</vt:lpstr>
      <vt:lpstr>Prezentace aplikace PowerPoint</vt:lpstr>
      <vt:lpstr>Prezentace aplikace PowerPoint</vt:lpstr>
      <vt:lpstr>VELIKOST TRHU – AKTIVAČNÍ PRŮZKUM</vt:lpstr>
      <vt:lpstr>CENÍKOVÉ HODNOTY</vt:lpstr>
      <vt:lpstr>SROVNÁNÍ CENÍKOVÉ HODNOTY REKLAMNÍHO PROSTORU V LETECH 2020 A 2021 </vt:lpstr>
      <vt:lpstr>SROVNÁNÍ CENÍKOVÉ HODNOTY REKLAMNÍHO PROSTORU V LETECH 2020 A 2021  </vt:lpstr>
      <vt:lpstr>SROVNÁNÍ CENÍKOVÉ HODNOTY REKLAMNÍHO PROSTORU V LETECH 2020 A 2021  </vt:lpstr>
      <vt:lpstr>CENÍKOVÉ HODNOTY</vt:lpstr>
      <vt:lpstr>HODINOVÉ SAZBY </vt:lpstr>
      <vt:lpstr>VEŘEJNÉ ZAKÁZKY</vt:lpstr>
      <vt:lpstr>VEŘEJNÉ ZAKÁZKY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JERMANOVÁ Barbora</dc:creator>
  <cp:lastModifiedBy>David Vondra</cp:lastModifiedBy>
  <cp:revision>39</cp:revision>
  <dcterms:created xsi:type="dcterms:W3CDTF">2021-02-04T11:24:33Z</dcterms:created>
  <dcterms:modified xsi:type="dcterms:W3CDTF">2022-04-06T15:50:05Z</dcterms:modified>
</cp:coreProperties>
</file>